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7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63" r:id="rId11"/>
    <p:sldId id="257" r:id="rId12"/>
    <p:sldId id="260" r:id="rId13"/>
    <p:sldId id="258" r:id="rId14"/>
    <p:sldId id="259" r:id="rId15"/>
    <p:sldId id="264" r:id="rId16"/>
    <p:sldId id="26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2C19-7D63-42B6-82E7-D9220E7CF39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268B5-CC88-4B0D-A849-75C8B4EB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7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268B5-CC88-4B0D-A849-75C8B4EBC5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3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5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90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6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2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08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3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1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8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3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0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A872-D5A2-446D-9FCA-DBFBE3C738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8160C-9F59-4862-9C48-FF37BE1DD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9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08" y="2463744"/>
            <a:ext cx="8656320" cy="17980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КОНКУРС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на предоставление субсидий из краевого бюджета некоммерческим организациям в Камчатском крае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39155" y="422303"/>
            <a:ext cx="9613861" cy="683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Министерство развития гражданского общества, молодежи и информационной политики Камчатского края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551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Подача заявки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37015"/>
            <a:ext cx="10390450" cy="36991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Только в электронном виде в модуле Камчатского края на платформе Фонда президентских грантов (ссылка в объявлении)</a:t>
            </a:r>
          </a:p>
          <a:p>
            <a:r>
              <a:rPr lang="ru-RU" sz="2800" dirty="0" smtClean="0"/>
              <a:t>К электронной заявке прикрепляется скан-копия Устава</a:t>
            </a:r>
          </a:p>
          <a:p>
            <a:r>
              <a:rPr lang="ru-RU" sz="2800" dirty="0" smtClean="0"/>
              <a:t>Форма подтверждения подачи заявки скачивается по специальной ссылке, подписывается, удостоверяется печатью, сканируется, загружается в специальном разделе заявки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71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15" y="438332"/>
            <a:ext cx="11064398" cy="62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83" y="464457"/>
            <a:ext cx="11064401" cy="62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55" y="325120"/>
            <a:ext cx="11281147" cy="6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490" y="464458"/>
            <a:ext cx="11126326" cy="62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9" y="386080"/>
            <a:ext cx="11110845" cy="62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38" y="272869"/>
            <a:ext cx="11358555" cy="63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Содержание заявки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71700"/>
            <a:ext cx="10912965" cy="4376057"/>
          </a:xfrm>
        </p:spPr>
        <p:txBody>
          <a:bodyPr/>
          <a:lstStyle/>
          <a:p>
            <a:r>
              <a:rPr lang="ru-RU" dirty="0"/>
              <a:t>1) направление, которому преимущественно соответствует </a:t>
            </a:r>
            <a:r>
              <a:rPr lang="ru-RU" dirty="0" smtClean="0"/>
              <a:t>планируемая деятельность </a:t>
            </a:r>
            <a:r>
              <a:rPr lang="ru-RU" dirty="0"/>
              <a:t>по проекту;</a:t>
            </a:r>
          </a:p>
          <a:p>
            <a:r>
              <a:rPr lang="ru-RU" dirty="0"/>
              <a:t>2) название проекта, на реализацию которого запрашивается субсидия;</a:t>
            </a:r>
          </a:p>
          <a:p>
            <a:r>
              <a:rPr lang="ru-RU" dirty="0"/>
              <a:t>3) краткое описание проекта;</a:t>
            </a:r>
          </a:p>
          <a:p>
            <a:r>
              <a:rPr lang="ru-RU" dirty="0"/>
              <a:t>4) географию проекта;</a:t>
            </a:r>
          </a:p>
          <a:p>
            <a:r>
              <a:rPr lang="ru-RU" dirty="0"/>
              <a:t>5) срок реализации проекта</a:t>
            </a:r>
            <a:r>
              <a:rPr lang="ru-RU" dirty="0" smtClean="0"/>
              <a:t>;</a:t>
            </a:r>
          </a:p>
          <a:p>
            <a:r>
              <a:rPr lang="ru-RU" dirty="0"/>
              <a:t>6) обоснование социальной значимости проекта;</a:t>
            </a:r>
          </a:p>
          <a:p>
            <a:r>
              <a:rPr lang="ru-RU" dirty="0"/>
              <a:t>7) целевые группы проекта;</a:t>
            </a:r>
          </a:p>
          <a:p>
            <a:r>
              <a:rPr lang="ru-RU" dirty="0"/>
              <a:t>8) цель (цели) и задачи проекта;</a:t>
            </a:r>
          </a:p>
        </p:txBody>
      </p:sp>
    </p:spTree>
    <p:extLst>
      <p:ext uri="{BB962C8B-B14F-4D97-AF65-F5344CB8AC3E}">
        <p14:creationId xmlns:p14="http://schemas.microsoft.com/office/powerpoint/2010/main" val="36310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Содержание заявки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90057"/>
            <a:ext cx="10700693" cy="46373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9) ожидаемые количественные и качественные результаты проекта;</a:t>
            </a:r>
          </a:p>
          <a:p>
            <a:r>
              <a:rPr lang="ru-RU" dirty="0"/>
              <a:t>10) общую сумму расходов на реализацию проекта;</a:t>
            </a:r>
          </a:p>
          <a:p>
            <a:r>
              <a:rPr lang="ru-RU" dirty="0"/>
              <a:t>11) запрашиваемую сумму субсидии;</a:t>
            </a:r>
          </a:p>
          <a:p>
            <a:r>
              <a:rPr lang="ru-RU" dirty="0"/>
              <a:t>12) календарный план проекта;</a:t>
            </a:r>
          </a:p>
          <a:p>
            <a:r>
              <a:rPr lang="ru-RU" dirty="0"/>
              <a:t>13) бюджет проекта;</a:t>
            </a:r>
          </a:p>
          <a:p>
            <a:r>
              <a:rPr lang="ru-RU" dirty="0"/>
              <a:t>14) информацию о руководителе проекта;</a:t>
            </a:r>
          </a:p>
          <a:p>
            <a:r>
              <a:rPr lang="ru-RU" dirty="0"/>
              <a:t>15) информацию о команде проекта</a:t>
            </a:r>
            <a:r>
              <a:rPr lang="ru-RU" dirty="0" smtClean="0"/>
              <a:t>;</a:t>
            </a:r>
          </a:p>
          <a:p>
            <a:r>
              <a:rPr lang="ru-RU" dirty="0"/>
              <a:t>16) информацию об Организации, включая: полное и сокращенное (</a:t>
            </a:r>
            <a:r>
              <a:rPr lang="ru-RU" dirty="0" smtClean="0"/>
              <a:t>при наличии</a:t>
            </a:r>
            <a:r>
              <a:rPr lang="ru-RU" dirty="0"/>
              <a:t>) наименование, основной государственный регистрационный номер</a:t>
            </a:r>
            <a:r>
              <a:rPr lang="ru-RU" dirty="0" smtClean="0"/>
              <a:t>, идентификационный </a:t>
            </a:r>
            <a:r>
              <a:rPr lang="ru-RU" dirty="0"/>
              <a:t>номер налогоплательщика, место нахождения Организации</a:t>
            </a:r>
            <a:r>
              <a:rPr lang="ru-RU" dirty="0" smtClean="0"/>
              <a:t>; основные </a:t>
            </a:r>
            <a:r>
              <a:rPr lang="ru-RU" dirty="0"/>
              <a:t>виды деятельности </a:t>
            </a:r>
            <a:r>
              <a:rPr lang="ru-RU" dirty="0" smtClean="0"/>
              <a:t>организации, </a:t>
            </a:r>
            <a:r>
              <a:rPr lang="ru-RU" dirty="0"/>
              <a:t>контактный телефон Организации;</a:t>
            </a:r>
          </a:p>
        </p:txBody>
      </p:sp>
    </p:spTree>
    <p:extLst>
      <p:ext uri="{BB962C8B-B14F-4D97-AF65-F5344CB8AC3E}">
        <p14:creationId xmlns:p14="http://schemas.microsoft.com/office/powerpoint/2010/main" val="27792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Содержание заявки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498271"/>
            <a:ext cx="10912965" cy="3935186"/>
          </a:xfrm>
        </p:spPr>
        <p:txBody>
          <a:bodyPr/>
          <a:lstStyle/>
          <a:p>
            <a:r>
              <a:rPr lang="ru-RU" dirty="0"/>
              <a:t>17) адрес электронной почты для направления Организации юридически</a:t>
            </a:r>
          </a:p>
          <a:p>
            <a:r>
              <a:rPr lang="ru-RU" dirty="0"/>
              <a:t>значимых сообщений;</a:t>
            </a:r>
          </a:p>
          <a:p>
            <a:r>
              <a:rPr lang="ru-RU" dirty="0"/>
              <a:t>18) соответствие Организации категории и критериям, указанным в части </a:t>
            </a:r>
            <a:r>
              <a:rPr lang="ru-RU" dirty="0" smtClean="0"/>
              <a:t>1.4 Порядка</a:t>
            </a:r>
            <a:r>
              <a:rPr lang="ru-RU" dirty="0"/>
              <a:t>;</a:t>
            </a:r>
          </a:p>
          <a:p>
            <a:r>
              <a:rPr lang="ru-RU" dirty="0"/>
              <a:t>19) согласие на публикацию (размещение) в информационно-</a:t>
            </a:r>
          </a:p>
          <a:p>
            <a:r>
              <a:rPr lang="ru-RU" dirty="0"/>
              <a:t>телекоммуникационной сети «Интернет» информации об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7362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Цели Конкурса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04357"/>
            <a:ext cx="10259822" cy="429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Определение объема </a:t>
            </a:r>
            <a:r>
              <a:rPr lang="ru-RU" sz="2800" dirty="0"/>
              <a:t>и предоставление субсидий из краевого бюджета некоммерческим организациям </a:t>
            </a:r>
            <a:r>
              <a:rPr lang="ru-RU" sz="2800" dirty="0" smtClean="0"/>
              <a:t>в </a:t>
            </a:r>
            <a:r>
              <a:rPr lang="ru-RU" sz="2800" dirty="0"/>
              <a:t>Камчатском крае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целях финансового обеспечения затрат, связанных с реализацией социально значимых программ (проектов), а также программ (проектов) в сфере защиты прав и свобод человека и гражданина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u="sng" dirty="0" smtClean="0"/>
              <a:t>по </a:t>
            </a:r>
            <a:r>
              <a:rPr lang="ru-RU" sz="2800" u="sng" dirty="0"/>
              <a:t>направлениям деятельности, определенным приказом Министерства </a:t>
            </a:r>
            <a:r>
              <a:rPr lang="ru-RU" sz="2800" dirty="0"/>
              <a:t>от 27.04.2021 № 152-П</a:t>
            </a:r>
          </a:p>
        </p:txBody>
      </p:sp>
    </p:spTree>
    <p:extLst>
      <p:ext uri="{BB962C8B-B14F-4D97-AF65-F5344CB8AC3E}">
        <p14:creationId xmlns:p14="http://schemas.microsoft.com/office/powerpoint/2010/main" val="107669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Направления деятельности, по которым принимаются заявки в 2021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(утверждены приказом </a:t>
            </a:r>
            <a:r>
              <a:rPr lang="ru-RU" sz="3100" i="1" dirty="0" err="1" smtClean="0"/>
              <a:t>МинРГО</a:t>
            </a:r>
            <a:r>
              <a:rPr lang="ru-RU" sz="3100" i="1" dirty="0" smtClean="0"/>
              <a:t>)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10684365" cy="40639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 </a:t>
            </a:r>
            <a:r>
              <a:rPr lang="ru-RU" sz="2800" dirty="0"/>
              <a:t>институтов гражданского общества и местных </a:t>
            </a:r>
            <a:r>
              <a:rPr lang="ru-RU" sz="2800" dirty="0" smtClean="0"/>
              <a:t>сообществ</a:t>
            </a:r>
          </a:p>
          <a:p>
            <a:r>
              <a:rPr lang="ru-RU" sz="2800" dirty="0" smtClean="0"/>
              <a:t>защита </a:t>
            </a:r>
            <a:r>
              <a:rPr lang="ru-RU" sz="2800" dirty="0"/>
              <a:t>прав и свобод человека и </a:t>
            </a:r>
            <a:r>
              <a:rPr lang="ru-RU" sz="2800" dirty="0" smtClean="0"/>
              <a:t>гражданина</a:t>
            </a:r>
          </a:p>
          <a:p>
            <a:r>
              <a:rPr lang="ru-RU" sz="2800" dirty="0" smtClean="0"/>
              <a:t>сохранение </a:t>
            </a:r>
            <a:r>
              <a:rPr lang="ru-RU" sz="2800" dirty="0"/>
              <a:t>исторической </a:t>
            </a:r>
            <a:r>
              <a:rPr lang="ru-RU" sz="2800" dirty="0" smtClean="0"/>
              <a:t>памяти</a:t>
            </a:r>
          </a:p>
          <a:p>
            <a:r>
              <a:rPr lang="ru-RU" sz="2800" dirty="0" smtClean="0"/>
              <a:t>охрана </a:t>
            </a:r>
            <a:r>
              <a:rPr lang="ru-RU" sz="2800" dirty="0"/>
              <a:t>окружающей среды и защита </a:t>
            </a:r>
            <a:r>
              <a:rPr lang="ru-RU" sz="2800" dirty="0" smtClean="0"/>
              <a:t>животных</a:t>
            </a:r>
          </a:p>
          <a:p>
            <a:r>
              <a:rPr lang="ru-RU" sz="2800" dirty="0" smtClean="0"/>
              <a:t>пропаганда </a:t>
            </a:r>
            <a:r>
              <a:rPr lang="ru-RU" sz="2800" dirty="0"/>
              <a:t>здорового образа </a:t>
            </a:r>
            <a:r>
              <a:rPr lang="ru-RU" sz="2800" dirty="0" smtClean="0"/>
              <a:t>жизни</a:t>
            </a:r>
          </a:p>
          <a:p>
            <a:r>
              <a:rPr lang="ru-RU" sz="2800" dirty="0"/>
              <a:t>профилактика социально опасных форм поведения </a:t>
            </a:r>
            <a:r>
              <a:rPr lang="ru-RU" sz="2800" dirty="0" smtClean="0"/>
              <a:t>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871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Направления деятельности, по которым принимаются </a:t>
            </a:r>
            <a:r>
              <a:rPr lang="ru-RU" dirty="0" smtClean="0">
                <a:solidFill>
                  <a:srgbClr val="FFFF00"/>
                </a:solidFill>
              </a:rPr>
              <a:t>заявки в 2021 г. </a:t>
            </a:r>
            <a:r>
              <a:rPr lang="ru-RU" dirty="0"/>
              <a:t/>
            </a:r>
            <a:br>
              <a:rPr lang="ru-RU" dirty="0"/>
            </a:br>
            <a:r>
              <a:rPr lang="ru-RU" sz="3100" i="1" dirty="0"/>
              <a:t>(утверждены приказом </a:t>
            </a:r>
            <a:r>
              <a:rPr lang="ru-RU" sz="3100" i="1" dirty="0" err="1"/>
              <a:t>МинРГО</a:t>
            </a:r>
            <a:r>
              <a:rPr lang="ru-RU" sz="3100" i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565473"/>
            <a:ext cx="10798665" cy="3672042"/>
          </a:xfrm>
        </p:spPr>
        <p:txBody>
          <a:bodyPr>
            <a:normAutofit/>
          </a:bodyPr>
          <a:lstStyle/>
          <a:p>
            <a:r>
              <a:rPr lang="ru-RU" sz="2800" dirty="0"/>
              <a:t>дополнительное образование</a:t>
            </a:r>
          </a:p>
          <a:p>
            <a:r>
              <a:rPr lang="ru-RU" sz="2800" dirty="0"/>
              <a:t>социальная поддержка граждан</a:t>
            </a:r>
          </a:p>
          <a:p>
            <a:r>
              <a:rPr lang="ru-RU" sz="2800" dirty="0" smtClean="0"/>
              <a:t>культура</a:t>
            </a:r>
          </a:p>
          <a:p>
            <a:r>
              <a:rPr lang="ru-RU" sz="2800" dirty="0"/>
              <a:t>здоровье, </a:t>
            </a:r>
            <a:r>
              <a:rPr lang="ru-RU" sz="2800" dirty="0" err="1"/>
              <a:t>здоровьесберегающие</a:t>
            </a:r>
            <a:r>
              <a:rPr lang="ru-RU" sz="2800" dirty="0"/>
              <a:t> </a:t>
            </a:r>
            <a:r>
              <a:rPr lang="ru-RU" sz="2800" dirty="0" smtClean="0"/>
              <a:t>технологии</a:t>
            </a:r>
          </a:p>
          <a:p>
            <a:r>
              <a:rPr lang="ru-RU" sz="2800" dirty="0" smtClean="0"/>
              <a:t>патриотическое воспитание</a:t>
            </a:r>
          </a:p>
          <a:p>
            <a:r>
              <a:rPr lang="ru-RU" sz="2800" dirty="0"/>
              <a:t>поддержка молодежных </a:t>
            </a:r>
            <a:r>
              <a:rPr lang="ru-RU" sz="2800" dirty="0" smtClean="0"/>
              <a:t>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1466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 заявка от отдельной НКО по направлению конкурса</a:t>
            </a:r>
          </a:p>
          <a:p>
            <a:r>
              <a:rPr lang="ru-RU" sz="2800" dirty="0" smtClean="0"/>
              <a:t>В случае соответствия уставной деятельности другим направлениям, возможно представление более 1 заявки от одной НКО</a:t>
            </a:r>
          </a:p>
          <a:p>
            <a:r>
              <a:rPr lang="ru-RU" sz="2800" dirty="0" smtClean="0"/>
              <a:t>НО!!! – по итогам конкурса НКО может получить только одну субсидию</a:t>
            </a:r>
          </a:p>
          <a:p>
            <a:r>
              <a:rPr lang="ru-RU" sz="2800" dirty="0" smtClean="0"/>
              <a:t>Отзыв заявки – </a:t>
            </a:r>
            <a:r>
              <a:rPr lang="ru-RU" sz="2800" u="sng" dirty="0" smtClean="0"/>
              <a:t>не позднее 7 дней </a:t>
            </a:r>
            <a:r>
              <a:rPr lang="ru-RU" sz="2800" dirty="0" smtClean="0"/>
              <a:t>до окончания срока приема заявок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5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Обработка заявок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Сверка документов – </a:t>
            </a:r>
            <a:r>
              <a:rPr lang="ru-RU" sz="2800" u="sng" dirty="0" smtClean="0"/>
              <a:t>10 дней </a:t>
            </a:r>
            <a:r>
              <a:rPr lang="ru-RU" sz="2800" dirty="0" smtClean="0"/>
              <a:t>с даты регистрации заявки</a:t>
            </a:r>
            <a:endParaRPr lang="ru-RU" sz="2800" u="sng" dirty="0" smtClean="0"/>
          </a:p>
          <a:p>
            <a:r>
              <a:rPr lang="ru-RU" sz="2800" dirty="0" smtClean="0"/>
              <a:t>Проверка соответствия организаций требованиям, размещение информации об участниках конкурса на официальном сайте, предоставление независимым экспертам доступа к заявкам – </a:t>
            </a:r>
            <a:r>
              <a:rPr lang="ru-RU" sz="2800" u="sng" dirty="0" smtClean="0"/>
              <a:t>15 дней </a:t>
            </a:r>
            <a:r>
              <a:rPr lang="ru-RU" sz="2800" dirty="0" smtClean="0"/>
              <a:t>после дня окончания приема заявок</a:t>
            </a:r>
          </a:p>
          <a:p>
            <a:r>
              <a:rPr lang="ru-RU" sz="2800" dirty="0" smtClean="0"/>
              <a:t>Экспертная оценка заявок – </a:t>
            </a:r>
            <a:r>
              <a:rPr lang="ru-RU" sz="2800" u="sng" dirty="0" smtClean="0"/>
              <a:t>15 рабочих дней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3278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Основания для отклонения заявки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647116"/>
            <a:ext cx="10782336" cy="35993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несоответствие </a:t>
            </a:r>
            <a:r>
              <a:rPr lang="ru-RU" sz="2800" dirty="0"/>
              <a:t>Организации категории и критериям, установленным </a:t>
            </a:r>
            <a:r>
              <a:rPr lang="ru-RU" sz="2800" dirty="0" smtClean="0"/>
              <a:t>частью 1.4 Порядка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недостоверность </a:t>
            </a:r>
            <a:r>
              <a:rPr lang="ru-RU" sz="2800" dirty="0"/>
              <a:t>предоставленной Организацией информации, в том </a:t>
            </a:r>
            <a:r>
              <a:rPr lang="ru-RU" sz="2800" dirty="0" smtClean="0"/>
              <a:t>числе, информации </a:t>
            </a:r>
            <a:r>
              <a:rPr lang="ru-RU" sz="2800" dirty="0"/>
              <a:t>о месте нахождения и адресе юридического лица;</a:t>
            </a:r>
          </a:p>
          <a:p>
            <a:r>
              <a:rPr lang="ru-RU" sz="2800" dirty="0" smtClean="0"/>
              <a:t>подача </a:t>
            </a:r>
            <a:r>
              <a:rPr lang="ru-RU" sz="2800" dirty="0"/>
              <a:t>Организацией документов после истечения даты, определенной </a:t>
            </a:r>
            <a:r>
              <a:rPr lang="ru-RU" sz="2800" dirty="0" smtClean="0"/>
              <a:t>для подачи заявки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72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Критерии оценки заявок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693" y="2073729"/>
            <a:ext cx="10929293" cy="4490357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актуальность </a:t>
            </a:r>
            <a:r>
              <a:rPr lang="ru-RU" sz="2800" dirty="0"/>
              <a:t>и социальная значимость проекта;</a:t>
            </a:r>
          </a:p>
          <a:p>
            <a:r>
              <a:rPr lang="ru-RU" sz="2800" dirty="0" smtClean="0"/>
              <a:t>логическая </a:t>
            </a:r>
            <a:r>
              <a:rPr lang="ru-RU" sz="2800" dirty="0"/>
              <a:t>связность и реализуемость проекта, соответствие </a:t>
            </a:r>
            <a:r>
              <a:rPr lang="ru-RU" sz="2800" dirty="0" smtClean="0"/>
              <a:t>мероприятий проекта </a:t>
            </a:r>
            <a:r>
              <a:rPr lang="ru-RU" sz="2800" dirty="0"/>
              <a:t>его целям, задачам и ожидаемым результатам;</a:t>
            </a:r>
          </a:p>
          <a:p>
            <a:r>
              <a:rPr lang="ru-RU" sz="2800" dirty="0" err="1" smtClean="0"/>
              <a:t>инновационность</a:t>
            </a:r>
            <a:r>
              <a:rPr lang="ru-RU" sz="2800" dirty="0"/>
              <a:t>, уникальность проекта;</a:t>
            </a:r>
          </a:p>
          <a:p>
            <a:r>
              <a:rPr lang="ru-RU" sz="2800" dirty="0" smtClean="0"/>
              <a:t>соотношение </a:t>
            </a:r>
            <a:r>
              <a:rPr lang="ru-RU" sz="2800" dirty="0"/>
              <a:t>планируемых расходов на реализацию проекта и </a:t>
            </a:r>
            <a:r>
              <a:rPr lang="ru-RU" sz="2800" dirty="0" smtClean="0"/>
              <a:t>его ожидаемых </a:t>
            </a:r>
            <a:r>
              <a:rPr lang="ru-RU" sz="2800" dirty="0"/>
              <a:t>результатов, адекватность, измеримость и достижимость </a:t>
            </a:r>
            <a:r>
              <a:rPr lang="ru-RU" sz="2800" dirty="0" smtClean="0"/>
              <a:t>таких результатов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реалистичность </a:t>
            </a:r>
            <a:r>
              <a:rPr lang="ru-RU" sz="2800" dirty="0"/>
              <a:t>бюджета проекта и обоснованность планируемых </a:t>
            </a:r>
            <a:r>
              <a:rPr lang="ru-RU" sz="2800" dirty="0" smtClean="0"/>
              <a:t>расходов на </a:t>
            </a:r>
            <a:r>
              <a:rPr lang="ru-RU" sz="2800" dirty="0"/>
              <a:t>реализацию проекта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8" y="704243"/>
            <a:ext cx="9613861" cy="108093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Критерии оценки заявок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22714"/>
            <a:ext cx="10961950" cy="447402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масштаб </a:t>
            </a:r>
            <a:r>
              <a:rPr lang="ru-RU" sz="2800" dirty="0"/>
              <a:t>реализации проекта;</a:t>
            </a:r>
          </a:p>
          <a:p>
            <a:r>
              <a:rPr lang="ru-RU" sz="2800" dirty="0" smtClean="0"/>
              <a:t>собственный </a:t>
            </a:r>
            <a:r>
              <a:rPr lang="ru-RU" sz="2800" dirty="0"/>
              <a:t>вклад организации и дополнительные ресурсы, </a:t>
            </a:r>
            <a:r>
              <a:rPr lang="ru-RU" sz="2800" dirty="0" smtClean="0"/>
              <a:t>привлекаемые на </a:t>
            </a:r>
            <a:r>
              <a:rPr lang="ru-RU" sz="2800" dirty="0"/>
              <a:t>реализацию проекта, перспективы его дальнейшего развития;</a:t>
            </a:r>
          </a:p>
          <a:p>
            <a:r>
              <a:rPr lang="ru-RU" sz="2800" dirty="0" smtClean="0"/>
              <a:t>опыт </a:t>
            </a:r>
            <a:r>
              <a:rPr lang="ru-RU" sz="2800" dirty="0"/>
              <a:t>организации по успешной реализации программ, проектов </a:t>
            </a:r>
            <a:r>
              <a:rPr lang="ru-RU" sz="2800" dirty="0" smtClean="0"/>
              <a:t>по соответствующему </a:t>
            </a:r>
            <a:r>
              <a:rPr lang="ru-RU" sz="2800" dirty="0"/>
              <a:t>направлению деятельности;</a:t>
            </a:r>
          </a:p>
          <a:p>
            <a:r>
              <a:rPr lang="ru-RU" sz="2800" dirty="0" smtClean="0"/>
              <a:t>соответствие </a:t>
            </a:r>
            <a:r>
              <a:rPr lang="ru-RU" sz="2800" dirty="0"/>
              <a:t>опыта и компетенций команды проекта </a:t>
            </a:r>
            <a:r>
              <a:rPr lang="ru-RU" sz="2800" dirty="0" smtClean="0"/>
              <a:t>планируемой деятельности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информационная </a:t>
            </a:r>
            <a:r>
              <a:rPr lang="ru-RU" sz="2800" dirty="0"/>
              <a:t>открытость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390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Уполномоченный орган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10396982" cy="378634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Формирует проект перечня победителей </a:t>
            </a:r>
            <a:r>
              <a:rPr lang="ru-RU" sz="2800" dirty="0"/>
              <a:t>конкурсного отбора по каждому </a:t>
            </a:r>
            <a:r>
              <a:rPr lang="ru-RU" sz="2800" dirty="0" smtClean="0"/>
              <a:t>направлению – не более </a:t>
            </a:r>
            <a:r>
              <a:rPr lang="ru-RU" sz="2800" u="sng" dirty="0" smtClean="0"/>
              <a:t>10 рабочих дней</a:t>
            </a:r>
          </a:p>
          <a:p>
            <a:r>
              <a:rPr lang="ru-RU" sz="2800" dirty="0" smtClean="0"/>
              <a:t>Осуществляет подготовку и проведение заседания конкурсной комиссии – не более </a:t>
            </a:r>
            <a:r>
              <a:rPr lang="ru-RU" sz="2800" u="sng" dirty="0" smtClean="0"/>
              <a:t>15 рабочих дней</a:t>
            </a:r>
          </a:p>
          <a:p>
            <a:r>
              <a:rPr lang="ru-RU" sz="2800" dirty="0" smtClean="0"/>
              <a:t>Размещает </a:t>
            </a:r>
            <a:r>
              <a:rPr lang="ru-RU" sz="2800" dirty="0"/>
              <a:t>на </a:t>
            </a:r>
            <a:r>
              <a:rPr lang="ru-RU" sz="2800" dirty="0" smtClean="0"/>
              <a:t>официальном сайте </a:t>
            </a:r>
            <a:r>
              <a:rPr lang="ru-RU" sz="2800" dirty="0"/>
              <a:t>информацию об Организациях-победителях конкурсного </a:t>
            </a:r>
            <a:r>
              <a:rPr lang="ru-RU" sz="2800" dirty="0" smtClean="0"/>
              <a:t>отбора – не более </a:t>
            </a:r>
            <a:r>
              <a:rPr lang="ru-RU" sz="2800" u="sng" dirty="0" smtClean="0"/>
              <a:t>5 рабочих дней</a:t>
            </a:r>
            <a:r>
              <a:rPr lang="ru-RU" sz="2800" dirty="0" smtClean="0"/>
              <a:t> после принятия решения конкурсной комиссией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92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Конкурсная комиссия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02330"/>
            <a:ext cx="11125236" cy="4196442"/>
          </a:xfrm>
        </p:spPr>
        <p:txBody>
          <a:bodyPr>
            <a:normAutofit/>
          </a:bodyPr>
          <a:lstStyle/>
          <a:p>
            <a:r>
              <a:rPr lang="ru-RU" dirty="0" smtClean="0"/>
              <a:t>добавляет </a:t>
            </a:r>
            <a:r>
              <a:rPr lang="ru-RU" u="sng" dirty="0"/>
              <a:t>дополнительные 5 баллов </a:t>
            </a:r>
            <a:r>
              <a:rPr lang="ru-RU" dirty="0"/>
              <a:t>к итоговому значению рейтинга </a:t>
            </a:r>
            <a:r>
              <a:rPr lang="ru-RU" dirty="0" smtClean="0"/>
              <a:t>заявок Организаций </a:t>
            </a:r>
            <a:r>
              <a:rPr lang="ru-RU" dirty="0"/>
              <a:t>в случае, если Организация является </a:t>
            </a:r>
            <a:r>
              <a:rPr lang="ru-RU" u="sng" dirty="0"/>
              <a:t>исполнителем </a:t>
            </a:r>
            <a:r>
              <a:rPr lang="ru-RU" u="sng" dirty="0" smtClean="0"/>
              <a:t>общественно полезных услуг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устанавливает </a:t>
            </a:r>
            <a:r>
              <a:rPr lang="ru-RU" u="sng" dirty="0"/>
              <a:t>коэффициент значимости в размере 1,5 </a:t>
            </a:r>
            <a:r>
              <a:rPr lang="ru-RU" dirty="0"/>
              <a:t>для Организаций, </a:t>
            </a:r>
            <a:r>
              <a:rPr lang="ru-RU" dirty="0" smtClean="0"/>
              <a:t>срок государственной </a:t>
            </a:r>
            <a:r>
              <a:rPr lang="ru-RU" dirty="0"/>
              <a:t>регистрации которых на дату окончания приема заявок на участие </a:t>
            </a:r>
            <a:r>
              <a:rPr lang="ru-RU" dirty="0" smtClean="0"/>
              <a:t>в конкурсном </a:t>
            </a:r>
            <a:r>
              <a:rPr lang="ru-RU" dirty="0"/>
              <a:t>отборе составляет </a:t>
            </a:r>
            <a:r>
              <a:rPr lang="ru-RU" u="sng" dirty="0"/>
              <a:t>менее 1 года</a:t>
            </a:r>
            <a:r>
              <a:rPr lang="ru-RU" dirty="0"/>
              <a:t>;</a:t>
            </a:r>
          </a:p>
          <a:p>
            <a:r>
              <a:rPr lang="ru-RU" dirty="0" smtClean="0"/>
              <a:t>утверждает </a:t>
            </a:r>
            <a:r>
              <a:rPr lang="ru-RU" dirty="0"/>
              <a:t>представленный </a:t>
            </a:r>
            <a:r>
              <a:rPr lang="ru-RU" dirty="0" smtClean="0"/>
              <a:t>уполномоченным органом итоговый </a:t>
            </a:r>
            <a:r>
              <a:rPr lang="ru-RU" dirty="0"/>
              <a:t>рейтинг заявок;</a:t>
            </a:r>
          </a:p>
          <a:p>
            <a:r>
              <a:rPr lang="ru-RU" dirty="0" smtClean="0"/>
              <a:t>устанавливает </a:t>
            </a:r>
            <a:r>
              <a:rPr lang="ru-RU" dirty="0"/>
              <a:t>минимальное значение итогового рейтинга заявок по </a:t>
            </a:r>
            <a:r>
              <a:rPr lang="ru-RU" dirty="0" smtClean="0"/>
              <a:t>каждому направлению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1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Максимальный размер субсидии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10466650" cy="3599316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500 </a:t>
            </a:r>
            <a:r>
              <a:rPr lang="ru-RU" sz="2800" u="sng" dirty="0"/>
              <a:t>000,00 рублей </a:t>
            </a:r>
            <a:r>
              <a:rPr lang="ru-RU" sz="2800" dirty="0"/>
              <a:t>для Организаций, срок государственной </a:t>
            </a:r>
            <a:r>
              <a:rPr lang="ru-RU" sz="2800" dirty="0" smtClean="0"/>
              <a:t>регистрации которых </a:t>
            </a:r>
            <a:r>
              <a:rPr lang="ru-RU" sz="2800" dirty="0"/>
              <a:t>на дату окончания приема заявок на участие в конкурсном отборе </a:t>
            </a:r>
            <a:r>
              <a:rPr lang="ru-RU" sz="2800" dirty="0" smtClean="0"/>
              <a:t>составляет </a:t>
            </a:r>
            <a:r>
              <a:rPr lang="ru-RU" sz="2800" u="sng" dirty="0" smtClean="0"/>
              <a:t>менее </a:t>
            </a:r>
            <a:r>
              <a:rPr lang="ru-RU" sz="2800" u="sng" dirty="0"/>
              <a:t>1 года</a:t>
            </a:r>
            <a:r>
              <a:rPr lang="ru-RU" sz="2800" dirty="0"/>
              <a:t>;</a:t>
            </a:r>
          </a:p>
          <a:p>
            <a:r>
              <a:rPr lang="ru-RU" sz="2800" u="sng" dirty="0" smtClean="0"/>
              <a:t>1 </a:t>
            </a:r>
            <a:r>
              <a:rPr lang="ru-RU" sz="2800" u="sng" dirty="0"/>
              <a:t>000 000,00 рублей </a:t>
            </a:r>
            <a:r>
              <a:rPr lang="ru-RU" sz="2800" dirty="0"/>
              <a:t>для Организаций, срок государственной </a:t>
            </a:r>
            <a:r>
              <a:rPr lang="ru-RU" sz="2800" dirty="0" smtClean="0"/>
              <a:t>регистрации которых </a:t>
            </a:r>
            <a:r>
              <a:rPr lang="ru-RU" sz="2800" dirty="0"/>
              <a:t>на дату окончания приема заявок на участие в конкурсном отборе </a:t>
            </a:r>
            <a:r>
              <a:rPr lang="ru-RU" sz="2800" dirty="0" smtClean="0"/>
              <a:t>составляет </a:t>
            </a:r>
            <a:r>
              <a:rPr lang="ru-RU" sz="2800" u="sng" dirty="0" smtClean="0"/>
              <a:t>1 </a:t>
            </a:r>
            <a:r>
              <a:rPr lang="ru-RU" sz="2800" u="sng" dirty="0"/>
              <a:t>год и </a:t>
            </a:r>
            <a:r>
              <a:rPr lang="ru-RU" sz="2800" u="sng" dirty="0" smtClean="0"/>
              <a:t>более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0395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Документы, регламентирующие предоставление финансовой поддержки НКО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1174222" cy="4308856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Постановление Правительства Камчатского края от 27.04.2021 № 163-П </a:t>
            </a:r>
            <a:r>
              <a:rPr lang="ru-RU" dirty="0"/>
              <a:t>«Об утверждении </a:t>
            </a:r>
            <a:r>
              <a:rPr lang="ru-RU" dirty="0" smtClean="0"/>
              <a:t>Порядка определения </a:t>
            </a:r>
            <a:r>
              <a:rPr lang="ru-RU" dirty="0"/>
              <a:t>объема </a:t>
            </a:r>
            <a:r>
              <a:rPr lang="ru-RU" dirty="0" smtClean="0"/>
              <a:t>и предоставления </a:t>
            </a:r>
            <a:r>
              <a:rPr lang="ru-RU" dirty="0"/>
              <a:t>субсидий </a:t>
            </a:r>
            <a:r>
              <a:rPr lang="ru-RU" dirty="0" smtClean="0"/>
              <a:t>из краевого бюджета некоммерческим </a:t>
            </a:r>
            <a:r>
              <a:rPr lang="ru-RU" dirty="0"/>
              <a:t>организациям </a:t>
            </a:r>
            <a:r>
              <a:rPr lang="ru-RU" dirty="0" smtClean="0"/>
              <a:t>в Камчатском </a:t>
            </a:r>
            <a:r>
              <a:rPr lang="ru-RU" dirty="0"/>
              <a:t>крае на </a:t>
            </a:r>
            <a:r>
              <a:rPr lang="ru-RU" dirty="0" smtClean="0"/>
              <a:t>конкурсной основе»</a:t>
            </a:r>
          </a:p>
          <a:p>
            <a:r>
              <a:rPr lang="ru-RU" dirty="0" smtClean="0"/>
              <a:t>Приказ Министерства развития гражданского общества, молодежи и информационной политики </a:t>
            </a:r>
            <a:r>
              <a:rPr lang="ru-RU" dirty="0"/>
              <a:t>Камчатского края от 27.04.2021 № 152-П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утверждении объемов </a:t>
            </a:r>
            <a:r>
              <a:rPr lang="ru-RU" dirty="0" smtClean="0"/>
              <a:t>финансового обеспечения </a:t>
            </a:r>
            <a:r>
              <a:rPr lang="ru-RU" dirty="0"/>
              <a:t>и направлений деятельности </a:t>
            </a:r>
            <a:r>
              <a:rPr lang="ru-RU" dirty="0" smtClean="0"/>
              <a:t>и тематик </a:t>
            </a:r>
            <a:r>
              <a:rPr lang="ru-RU" dirty="0"/>
              <a:t>программ (проектов</a:t>
            </a:r>
            <a:r>
              <a:rPr lang="ru-RU" dirty="0" smtClean="0"/>
              <a:t>) некоммерческих неправительственных организаций </a:t>
            </a:r>
            <a:r>
              <a:rPr lang="ru-RU" dirty="0"/>
              <a:t>для участия в конкурсе </a:t>
            </a:r>
            <a:r>
              <a:rPr lang="ru-RU" dirty="0" smtClean="0"/>
              <a:t>на право </a:t>
            </a:r>
            <a:r>
              <a:rPr lang="ru-RU" dirty="0"/>
              <a:t>получения субсидий из </a:t>
            </a:r>
            <a:r>
              <a:rPr lang="ru-RU" dirty="0" smtClean="0"/>
              <a:t>краевого бюджета </a:t>
            </a:r>
            <a:r>
              <a:rPr lang="ru-RU" dirty="0"/>
              <a:t>на 2021 год»</a:t>
            </a:r>
          </a:p>
        </p:txBody>
      </p:sp>
    </p:spTree>
    <p:extLst>
      <p:ext uri="{BB962C8B-B14F-4D97-AF65-F5344CB8AC3E}">
        <p14:creationId xmlns:p14="http://schemas.microsoft.com/office/powerpoint/2010/main" val="3675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Преференции при равном значении позиций в рейтинге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745087"/>
            <a:ext cx="9613861" cy="20718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исполнителей общественно полезных услуг;</a:t>
            </a:r>
            <a:endParaRPr lang="ru-RU" sz="2800" dirty="0"/>
          </a:p>
          <a:p>
            <a:r>
              <a:rPr lang="ru-RU" sz="2800" dirty="0" smtClean="0"/>
              <a:t>У </a:t>
            </a:r>
            <a:r>
              <a:rPr lang="ru-RU" sz="2800" dirty="0"/>
              <a:t>Организации, </a:t>
            </a:r>
            <a:r>
              <a:rPr lang="ru-RU" sz="2800" dirty="0" smtClean="0"/>
              <a:t>которая подала заявку на </a:t>
            </a:r>
            <a:r>
              <a:rPr lang="ru-RU" sz="2800" dirty="0"/>
              <a:t>участие в </a:t>
            </a:r>
            <a:r>
              <a:rPr lang="ru-RU" sz="2800" dirty="0" smtClean="0"/>
              <a:t>конкурсе отборе ранее других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4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Периоды проведения </a:t>
            </a:r>
            <a:r>
              <a:rPr lang="ru-RU" dirty="0" smtClean="0">
                <a:solidFill>
                  <a:srgbClr val="FFFF00"/>
                </a:solidFill>
              </a:rPr>
              <a:t>процедур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640822" cy="39594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Прием заявок: </a:t>
            </a:r>
            <a:r>
              <a:rPr lang="ru-RU" b="1" i="1" dirty="0" smtClean="0"/>
              <a:t>15 июня – 15 июля 2021 г.</a:t>
            </a:r>
          </a:p>
          <a:p>
            <a:r>
              <a:rPr lang="ru-RU" dirty="0" smtClean="0"/>
              <a:t>Техническая оценка заявок: </a:t>
            </a:r>
            <a:r>
              <a:rPr lang="ru-RU" b="1" i="1" dirty="0" smtClean="0"/>
              <a:t>16 июля – 31 июля 2021 г.</a:t>
            </a:r>
          </a:p>
          <a:p>
            <a:r>
              <a:rPr lang="ru-RU" dirty="0" smtClean="0"/>
              <a:t>Экспертиза проектов: </a:t>
            </a:r>
            <a:r>
              <a:rPr lang="ru-RU" b="1" i="1" dirty="0" smtClean="0"/>
              <a:t>1 августа – 15 августа 2021 г.</a:t>
            </a:r>
          </a:p>
          <a:p>
            <a:r>
              <a:rPr lang="ru-RU" dirty="0" smtClean="0"/>
              <a:t>Определение победителей Конкурса и публикация результатов: </a:t>
            </a:r>
            <a:br>
              <a:rPr lang="ru-RU" dirty="0" smtClean="0"/>
            </a:br>
            <a:r>
              <a:rPr lang="ru-RU" b="1" i="1" dirty="0" smtClean="0"/>
              <a:t>16 августа – 5 сентября 2021 г.</a:t>
            </a:r>
          </a:p>
          <a:p>
            <a:r>
              <a:rPr lang="ru-RU" dirty="0" smtClean="0"/>
              <a:t>Заключение договора: </a:t>
            </a:r>
            <a:r>
              <a:rPr lang="ru-RU" b="1" i="1" dirty="0" smtClean="0"/>
              <a:t>6 сентября – 20 сентября 2021 г.</a:t>
            </a:r>
          </a:p>
          <a:p>
            <a:r>
              <a:rPr lang="ru-RU" dirty="0" smtClean="0"/>
              <a:t>!!! Сроки реализации проектов: </a:t>
            </a:r>
            <a:br>
              <a:rPr lang="ru-RU" dirty="0" smtClean="0"/>
            </a:br>
            <a:r>
              <a:rPr lang="ru-RU" b="1" i="1" dirty="0" smtClean="0"/>
              <a:t>20 сентября 2021 г. – 1 декабря 2022 г.</a:t>
            </a:r>
            <a:r>
              <a:rPr lang="ru-RU" dirty="0" smtClean="0"/>
              <a:t>!!!</a:t>
            </a:r>
          </a:p>
          <a:p>
            <a:r>
              <a:rPr lang="ru-RU" dirty="0" smtClean="0"/>
              <a:t>Прием отчетности:</a:t>
            </a:r>
            <a:r>
              <a:rPr lang="ru-RU" b="1" i="1" dirty="0" smtClean="0"/>
              <a:t> до 15 числа месяца, следующего за отчетным</a:t>
            </a:r>
            <a:r>
              <a:rPr lang="ru-RU" dirty="0" smtClean="0"/>
              <a:t> (по соглашению)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159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УСПЕХА!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15" y="2381017"/>
            <a:ext cx="5126447" cy="3529925"/>
          </a:xfrm>
        </p:spPr>
      </p:pic>
    </p:spTree>
    <p:extLst>
      <p:ext uri="{BB962C8B-B14F-4D97-AF65-F5344CB8AC3E}">
        <p14:creationId xmlns:p14="http://schemas.microsoft.com/office/powerpoint/2010/main" val="29696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Документы, регламентирующие предоставление финансовой поддержки 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39043"/>
            <a:ext cx="11076250" cy="4359728"/>
          </a:xfrm>
        </p:spPr>
        <p:txBody>
          <a:bodyPr>
            <a:normAutofit/>
          </a:bodyPr>
          <a:lstStyle/>
          <a:p>
            <a:r>
              <a:rPr lang="ru-RU" dirty="0"/>
              <a:t>Приказ Министерства развития гражданского общества, молодежи и информационной политики Камчатского края от 27.04.2021 № </a:t>
            </a:r>
            <a:r>
              <a:rPr lang="ru-RU" dirty="0" smtClean="0"/>
              <a:t>153-П </a:t>
            </a:r>
            <a:br>
              <a:rPr lang="ru-RU" dirty="0" smtClean="0"/>
            </a:br>
            <a:r>
              <a:rPr lang="ru-RU" dirty="0" smtClean="0"/>
              <a:t>«Об </a:t>
            </a:r>
            <a:r>
              <a:rPr lang="ru-RU" dirty="0"/>
              <a:t>утверждении Порядка </a:t>
            </a:r>
            <a:r>
              <a:rPr lang="ru-RU" dirty="0" smtClean="0"/>
              <a:t>проведения независимой </a:t>
            </a:r>
            <a:r>
              <a:rPr lang="ru-RU" dirty="0"/>
              <a:t>экспертизы </a:t>
            </a:r>
            <a:r>
              <a:rPr lang="ru-RU" dirty="0" smtClean="0"/>
              <a:t>проектов некоммерческих </a:t>
            </a:r>
            <a:r>
              <a:rPr lang="ru-RU" dirty="0"/>
              <a:t>организаций </a:t>
            </a:r>
            <a:r>
              <a:rPr lang="ru-RU" dirty="0" smtClean="0"/>
              <a:t>в Камчатском </a:t>
            </a:r>
            <a:r>
              <a:rPr lang="ru-RU" dirty="0"/>
              <a:t>крае, представленных </a:t>
            </a:r>
            <a:r>
              <a:rPr lang="ru-RU" dirty="0" smtClean="0"/>
              <a:t>на конкурсный </a:t>
            </a:r>
            <a:r>
              <a:rPr lang="ru-RU" dirty="0"/>
              <a:t>отбор, и </a:t>
            </a:r>
            <a:r>
              <a:rPr lang="ru-RU" dirty="0" smtClean="0"/>
              <a:t>методических рекомендаций </a:t>
            </a:r>
            <a:r>
              <a:rPr lang="ru-RU" dirty="0"/>
              <a:t>по оценке заявок на </a:t>
            </a:r>
            <a:r>
              <a:rPr lang="ru-RU" dirty="0" smtClean="0"/>
              <a:t>участие в </a:t>
            </a:r>
            <a:r>
              <a:rPr lang="ru-RU" dirty="0"/>
              <a:t>конкурсном отборе программ (проектов</a:t>
            </a:r>
            <a:r>
              <a:rPr lang="ru-RU" dirty="0" smtClean="0"/>
              <a:t>) некоммерческих </a:t>
            </a:r>
            <a:r>
              <a:rPr lang="ru-RU" dirty="0"/>
              <a:t>организаций </a:t>
            </a:r>
            <a:r>
              <a:rPr lang="ru-RU" dirty="0" smtClean="0"/>
              <a:t>для предоставления </a:t>
            </a:r>
            <a:r>
              <a:rPr lang="ru-RU" dirty="0"/>
              <a:t>финансовой поддержки </a:t>
            </a:r>
            <a:r>
              <a:rPr lang="ru-RU" dirty="0" smtClean="0"/>
              <a:t>в Камчатском крае»</a:t>
            </a:r>
          </a:p>
          <a:p>
            <a:r>
              <a:rPr lang="ru-RU" dirty="0" smtClean="0"/>
              <a:t>Распоряжение Правительства камчатского края от 17.05.2021 № 234-РП об образовании </a:t>
            </a:r>
            <a:r>
              <a:rPr lang="ru-RU" dirty="0"/>
              <a:t>Конкурсной </a:t>
            </a:r>
            <a:r>
              <a:rPr lang="ru-RU" dirty="0" smtClean="0"/>
              <a:t>комиссии по </a:t>
            </a:r>
            <a:r>
              <a:rPr lang="ru-RU" dirty="0"/>
              <a:t>проведению конкурсного </a:t>
            </a:r>
            <a:r>
              <a:rPr lang="ru-RU" dirty="0" smtClean="0"/>
              <a:t>отбора проектов </a:t>
            </a:r>
            <a:r>
              <a:rPr lang="ru-RU" dirty="0"/>
              <a:t>некоммерческих организаций для предоставления </a:t>
            </a:r>
            <a:r>
              <a:rPr lang="ru-RU" dirty="0" smtClean="0"/>
              <a:t>финансовой поддержки </a:t>
            </a:r>
            <a:r>
              <a:rPr lang="ru-RU" dirty="0"/>
              <a:t>в Камчатском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2626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134" t="5932" r="5776" b="2777"/>
          <a:stretch/>
        </p:blipFill>
        <p:spPr bwMode="auto">
          <a:xfrm>
            <a:off x="680321" y="426356"/>
            <a:ext cx="10729389" cy="612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56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Получатели субсидий из краевого бюджета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189915"/>
            <a:ext cx="11010937" cy="430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Некоммерческие организации (</a:t>
            </a:r>
            <a:r>
              <a:rPr lang="ru-RU" dirty="0"/>
              <a:t>за исключением государственных (муниципальных) учреждений</a:t>
            </a:r>
            <a:r>
              <a:rPr lang="ru-RU" dirty="0" smtClean="0"/>
              <a:t>):</a:t>
            </a:r>
            <a:endParaRPr lang="ru-RU" dirty="0"/>
          </a:p>
          <a:p>
            <a:r>
              <a:rPr lang="ru-RU" dirty="0"/>
              <a:t>зарегистрированные в установленном федеральным законодательством </a:t>
            </a:r>
            <a:r>
              <a:rPr lang="ru-RU" dirty="0" smtClean="0"/>
              <a:t>порядке;</a:t>
            </a:r>
            <a:endParaRPr lang="ru-RU" dirty="0"/>
          </a:p>
          <a:p>
            <a:r>
              <a:rPr lang="ru-RU" dirty="0"/>
              <a:t>осуществляющие на территории Камчатского края в соответствии со </a:t>
            </a:r>
            <a:r>
              <a:rPr lang="ru-RU" dirty="0" smtClean="0"/>
              <a:t>своими учредительными </a:t>
            </a:r>
            <a:r>
              <a:rPr lang="ru-RU" dirty="0"/>
              <a:t>документами виды деятельности, </a:t>
            </a:r>
            <a:r>
              <a:rPr lang="ru-RU" dirty="0" smtClean="0"/>
              <a:t>предусмотренные: </a:t>
            </a:r>
            <a:br>
              <a:rPr lang="ru-RU" dirty="0" smtClean="0"/>
            </a:br>
            <a:r>
              <a:rPr lang="ru-RU" dirty="0" smtClean="0"/>
              <a:t>- пунктом 1 статьи </a:t>
            </a:r>
            <a:r>
              <a:rPr lang="ru-RU" dirty="0"/>
              <a:t>311 Федерального закона от 12.01.1996 № 7-ФЗ «О </a:t>
            </a:r>
            <a:r>
              <a:rPr lang="ru-RU" dirty="0" smtClean="0"/>
              <a:t>некоммерческих организациях»;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частью 1 статьи 4 Закона Камчатского края от 14.11.2011 № 689 «</a:t>
            </a:r>
            <a:r>
              <a:rPr lang="ru-RU" dirty="0" smtClean="0"/>
              <a:t>О государственной </a:t>
            </a:r>
            <a:r>
              <a:rPr lang="ru-RU" dirty="0"/>
              <a:t>поддержке некоммерческих организаций </a:t>
            </a:r>
            <a:r>
              <a:rPr lang="ru-RU" dirty="0" smtClean="0"/>
              <a:t>в Камчатском </a:t>
            </a:r>
            <a:r>
              <a:rPr lang="ru-RU" dirty="0"/>
              <a:t>крае»</a:t>
            </a:r>
          </a:p>
        </p:txBody>
      </p:sp>
    </p:spTree>
    <p:extLst>
      <p:ext uri="{BB962C8B-B14F-4D97-AF65-F5344CB8AC3E}">
        <p14:creationId xmlns:p14="http://schemas.microsoft.com/office/powerpoint/2010/main" val="6734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Требования к организациям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71" y="2059288"/>
            <a:ext cx="11266715" cy="44558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 находится в процессе реорганизации (за </a:t>
            </a:r>
            <a:r>
              <a:rPr lang="ru-RU" dirty="0" smtClean="0"/>
              <a:t>исключением реорганизации </a:t>
            </a:r>
            <a:r>
              <a:rPr lang="ru-RU" dirty="0"/>
              <a:t>в форме присоединения к юридическому лицу, </a:t>
            </a:r>
            <a:r>
              <a:rPr lang="ru-RU" dirty="0" smtClean="0"/>
              <a:t>являющемуся участником </a:t>
            </a:r>
            <a:r>
              <a:rPr lang="ru-RU" dirty="0"/>
              <a:t>отбора другого юридического лица), ликвидации, в отношении нее </a:t>
            </a:r>
            <a:r>
              <a:rPr lang="ru-RU" dirty="0" smtClean="0"/>
              <a:t>не введена </a:t>
            </a:r>
            <a:r>
              <a:rPr lang="ru-RU" dirty="0"/>
              <a:t>процедура банкротства, деятельность Организации не приостановлена </a:t>
            </a:r>
            <a:r>
              <a:rPr lang="ru-RU" dirty="0" smtClean="0"/>
              <a:t>в порядке</a:t>
            </a:r>
            <a:r>
              <a:rPr lang="ru-RU" dirty="0"/>
              <a:t>, предусмотренном законодательством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/>
              <a:t>отсутствуют неисполненные обязанности по уплате налогов</a:t>
            </a:r>
            <a:r>
              <a:rPr lang="ru-RU" dirty="0" smtClean="0"/>
              <a:t>, сборов</a:t>
            </a:r>
            <a:r>
              <a:rPr lang="ru-RU" dirty="0"/>
              <a:t>, страховых взносов, пеней, штрафов, процентов, подлежащие уплате </a:t>
            </a:r>
            <a:r>
              <a:rPr lang="ru-RU" dirty="0" smtClean="0"/>
              <a:t>в соответствии </a:t>
            </a:r>
            <a:r>
              <a:rPr lang="ru-RU" dirty="0"/>
              <a:t>с законодательством Российской Федерации о налогах и </a:t>
            </a:r>
            <a:r>
              <a:rPr lang="ru-RU" dirty="0" smtClean="0"/>
              <a:t>сборах</a:t>
            </a:r>
          </a:p>
          <a:p>
            <a:r>
              <a:rPr lang="ru-RU" dirty="0"/>
              <a:t>отсутствует просроченная </a:t>
            </a:r>
            <a:r>
              <a:rPr lang="ru-RU" dirty="0" smtClean="0"/>
              <a:t>задолженность («</a:t>
            </a:r>
            <a:r>
              <a:rPr lang="ru-RU" dirty="0"/>
              <a:t>неурегулированная») по возврату в краевой бюджет субсидий, </a:t>
            </a:r>
            <a:r>
              <a:rPr lang="ru-RU" dirty="0" smtClean="0"/>
              <a:t>бюджетных инвестиций</a:t>
            </a:r>
            <a:r>
              <a:rPr lang="ru-RU" dirty="0"/>
              <a:t>, предоставленных в том числе в соответствии с иными </a:t>
            </a:r>
            <a:r>
              <a:rPr lang="ru-RU" dirty="0" smtClean="0"/>
              <a:t>правовыми актами</a:t>
            </a:r>
            <a:r>
              <a:rPr lang="ru-RU" dirty="0"/>
              <a:t>, и иная просроченная задолженность перед Камчатским краем</a:t>
            </a:r>
          </a:p>
        </p:txBody>
      </p:sp>
    </p:spTree>
    <p:extLst>
      <p:ext uri="{BB962C8B-B14F-4D97-AF65-F5344CB8AC3E}">
        <p14:creationId xmlns:p14="http://schemas.microsoft.com/office/powerpoint/2010/main" val="876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Требования к организациям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378" y="2318657"/>
            <a:ext cx="11027265" cy="4016829"/>
          </a:xfrm>
        </p:spPr>
        <p:txBody>
          <a:bodyPr>
            <a:normAutofit/>
          </a:bodyPr>
          <a:lstStyle/>
          <a:p>
            <a:r>
              <a:rPr lang="ru-RU"/>
              <a:t>не является иностранным юридическим лицом, а </a:t>
            </a:r>
            <a:r>
              <a:rPr lang="ru-RU" smtClean="0"/>
              <a:t>также российским </a:t>
            </a:r>
            <a:r>
              <a:rPr lang="ru-RU"/>
              <a:t>юридическим лицом, в уставном (складочном) капитале которого </a:t>
            </a:r>
            <a:r>
              <a:rPr lang="ru-RU" smtClean="0"/>
              <a:t>доля участия </a:t>
            </a:r>
            <a:r>
              <a:rPr lang="ru-RU"/>
              <a:t>иностранных юридических </a:t>
            </a:r>
            <a:r>
              <a:rPr lang="ru-RU" smtClean="0"/>
              <a:t>лиц</a:t>
            </a:r>
          </a:p>
          <a:p>
            <a:r>
              <a:rPr lang="ru-RU" dirty="0" smtClean="0"/>
              <a:t>в реестре </a:t>
            </a:r>
            <a:r>
              <a:rPr lang="ru-RU" dirty="0"/>
              <a:t>дисквалифицированных лиц отсутствуют сведения </a:t>
            </a:r>
            <a:r>
              <a:rPr lang="ru-RU" dirty="0" smtClean="0"/>
              <a:t>о дисквалифицированных </a:t>
            </a:r>
            <a:r>
              <a:rPr lang="ru-RU" dirty="0"/>
              <a:t>руководителе, членах коллегиального </a:t>
            </a:r>
            <a:r>
              <a:rPr lang="ru-RU" dirty="0" smtClean="0"/>
              <a:t>исполнительного органа</a:t>
            </a:r>
            <a:r>
              <a:rPr lang="ru-RU" dirty="0"/>
              <a:t>, лице, исполняющем функции единоличного исполнительного органа, </a:t>
            </a:r>
            <a:r>
              <a:rPr lang="ru-RU" dirty="0" smtClean="0"/>
              <a:t>или главном </a:t>
            </a:r>
            <a:r>
              <a:rPr lang="ru-RU" dirty="0"/>
              <a:t>бухгалтере </a:t>
            </a:r>
            <a:r>
              <a:rPr lang="ru-RU" dirty="0" smtClean="0"/>
              <a:t>Организации</a:t>
            </a:r>
          </a:p>
          <a:p>
            <a:r>
              <a:rPr lang="ru-RU" dirty="0"/>
              <a:t>не является получателем средств из краевого бюджета </a:t>
            </a:r>
            <a:r>
              <a:rPr lang="ru-RU" dirty="0" smtClean="0"/>
              <a:t>в соответствии </a:t>
            </a:r>
            <a:r>
              <a:rPr lang="ru-RU" dirty="0"/>
              <a:t>с иными нормативными правовыми актами Камчатского края на цели</a:t>
            </a:r>
            <a:r>
              <a:rPr lang="ru-RU" dirty="0" smtClean="0"/>
              <a:t>, установленные </a:t>
            </a:r>
            <a:r>
              <a:rPr lang="ru-RU" dirty="0"/>
              <a:t>настоящим Порядком</a:t>
            </a:r>
          </a:p>
        </p:txBody>
      </p:sp>
    </p:spTree>
    <p:extLst>
      <p:ext uri="{BB962C8B-B14F-4D97-AF65-F5344CB8AC3E}">
        <p14:creationId xmlns:p14="http://schemas.microsoft.com/office/powerpoint/2010/main" val="5077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Информирование о начале приема </a:t>
            </a:r>
            <a:r>
              <a:rPr lang="ru-RU" dirty="0" err="1" smtClean="0">
                <a:solidFill>
                  <a:srgbClr val="FFFF00"/>
                </a:solidFill>
              </a:rPr>
              <a:t>завок</a:t>
            </a:r>
            <a:r>
              <a:rPr lang="ru-RU" dirty="0" smtClean="0">
                <a:solidFill>
                  <a:srgbClr val="FFFF00"/>
                </a:solidFill>
              </a:rPr>
              <a:t> на участие в краевом конкурсе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2336873"/>
            <a:ext cx="10940143" cy="3982284"/>
          </a:xfrm>
        </p:spPr>
        <p:txBody>
          <a:bodyPr/>
          <a:lstStyle/>
          <a:p>
            <a:r>
              <a:rPr lang="ru-RU" dirty="0" smtClean="0"/>
              <a:t>Лента новостей на странице </a:t>
            </a:r>
            <a:r>
              <a:rPr lang="ru-RU" dirty="0" err="1" smtClean="0"/>
              <a:t>МинРГО</a:t>
            </a:r>
            <a:r>
              <a:rPr lang="ru-RU" dirty="0" smtClean="0"/>
              <a:t> на официальном сайте правительства камчатского края</a:t>
            </a:r>
          </a:p>
          <a:p>
            <a:r>
              <a:rPr lang="ru-RU" dirty="0" smtClean="0"/>
              <a:t>Объявление о проведении конкурса в разделе «Некоммерческие организации – Финансовая поддержка»</a:t>
            </a:r>
          </a:p>
          <a:p>
            <a:r>
              <a:rPr lang="ru-RU" dirty="0" smtClean="0"/>
              <a:t>Рассылка информационных сообщений по адресам НКО по электронной почте</a:t>
            </a:r>
          </a:p>
          <a:p>
            <a:r>
              <a:rPr lang="ru-RU" dirty="0" smtClean="0"/>
              <a:t>Пост на аккаунте </a:t>
            </a:r>
            <a:r>
              <a:rPr lang="ru-RU" dirty="0" err="1" smtClean="0"/>
              <a:t>МинРГО</a:t>
            </a:r>
            <a:r>
              <a:rPr lang="ru-RU" dirty="0" smtClean="0"/>
              <a:t> в сети </a:t>
            </a:r>
            <a:r>
              <a:rPr lang="en-US" dirty="0" smtClean="0"/>
              <a:t>Instagram - @minrgo_kam41 (</a:t>
            </a:r>
            <a:r>
              <a:rPr lang="ru-RU" dirty="0" smtClean="0"/>
              <a:t>дублируется в </a:t>
            </a:r>
            <a:r>
              <a:rPr lang="en-US" dirty="0" smtClean="0"/>
              <a:t>stories </a:t>
            </a:r>
            <a:r>
              <a:rPr lang="ru-RU" dirty="0" smtClean="0"/>
              <a:t>на аккаунте </a:t>
            </a:r>
            <a:r>
              <a:rPr lang="en-US" dirty="0" smtClean="0"/>
              <a:t>@svetlanaart318)</a:t>
            </a:r>
          </a:p>
          <a:p>
            <a:r>
              <a:rPr lang="ru-RU" dirty="0" smtClean="0"/>
              <a:t>Сайты и аккаунты ресурсных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233</TotalTime>
  <Words>1249</Words>
  <Application>Microsoft Office PowerPoint</Application>
  <PresentationFormat>Широкоэкранный</PresentationFormat>
  <Paragraphs>122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Trebuchet MS</vt:lpstr>
      <vt:lpstr>Берлин</vt:lpstr>
      <vt:lpstr>КОНКУРС  на предоставление субсидий из краевого бюджета некоммерческим организациям в Камчатском крае</vt:lpstr>
      <vt:lpstr>Цели Конкурса</vt:lpstr>
      <vt:lpstr>Документы, регламентирующие предоставление финансовой поддержки НКО</vt:lpstr>
      <vt:lpstr>Документы, регламентирующие предоставление финансовой поддержки НКО</vt:lpstr>
      <vt:lpstr>Презентация PowerPoint</vt:lpstr>
      <vt:lpstr>Получатели субсидий из краевого бюджета</vt:lpstr>
      <vt:lpstr>Требования к организациям</vt:lpstr>
      <vt:lpstr>Требования к организациям</vt:lpstr>
      <vt:lpstr>Информирование о начале приема завок на участие в краевом конкурсе</vt:lpstr>
      <vt:lpstr>Подача заявки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заявки</vt:lpstr>
      <vt:lpstr>Содержание заявки</vt:lpstr>
      <vt:lpstr>Содержание заявки</vt:lpstr>
      <vt:lpstr>Направления деятельности, по которым принимаются заявки в 2021 г. (утверждены приказом МинРГО)</vt:lpstr>
      <vt:lpstr>Направления деятельности, по которым принимаются заявки в 2021 г.  (утверждены приказом МинРГО)</vt:lpstr>
      <vt:lpstr>ВНИМАНИЕ!</vt:lpstr>
      <vt:lpstr>Обработка заявок</vt:lpstr>
      <vt:lpstr>Основания для отклонения заявки</vt:lpstr>
      <vt:lpstr>Критерии оценки заявок</vt:lpstr>
      <vt:lpstr>Критерии оценки заявок</vt:lpstr>
      <vt:lpstr>Уполномоченный орган</vt:lpstr>
      <vt:lpstr>Конкурсная комиссия</vt:lpstr>
      <vt:lpstr>Максимальный размер субсидии</vt:lpstr>
      <vt:lpstr>Преференции при равном значении позиций в рейтинге</vt:lpstr>
      <vt:lpstr>Периоды проведения процедур</vt:lpstr>
      <vt:lpstr>УСПЕХА!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Артеменко Светлана Ивановна</dc:creator>
  <cp:lastModifiedBy>Артеменко Светлана Ивановна</cp:lastModifiedBy>
  <cp:revision>25</cp:revision>
  <cp:lastPrinted>2021-05-25T00:48:36Z</cp:lastPrinted>
  <dcterms:created xsi:type="dcterms:W3CDTF">2021-05-12T01:57:32Z</dcterms:created>
  <dcterms:modified xsi:type="dcterms:W3CDTF">2021-05-25T01:01:00Z</dcterms:modified>
</cp:coreProperties>
</file>