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3" r:id="rId5"/>
    <p:sldId id="261" r:id="rId6"/>
    <p:sldId id="264" r:id="rId7"/>
    <p:sldId id="262" r:id="rId8"/>
    <p:sldId id="265" r:id="rId9"/>
    <p:sldId id="266" r:id="rId10"/>
    <p:sldId id="258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413D"/>
    <a:srgbClr val="436287"/>
    <a:srgbClr val="425F80"/>
    <a:srgbClr val="57257D"/>
    <a:srgbClr val="B290C7"/>
    <a:srgbClr val="B3700D"/>
    <a:srgbClr val="C37D31"/>
    <a:srgbClr val="6864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9D9B076-1B55-4944-A600-E740DAF186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3A9E5E7-25F3-4174-982D-6557FBFB29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3DDACCA-0AA5-4650-B62B-5843503FF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7082-63CC-42FF-98BF-99471BE46F64}" type="datetimeFigureOut">
              <a:rPr lang="ru-RU" smtClean="0"/>
              <a:t>14.08.2019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1377CFF-7A00-46BE-BA0E-DF79D23FA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24BE9D4-DC49-45B1-AB64-D84D717D5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1099-C404-470E-ADCF-39B1C8EF30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744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C3C04F1-5B2D-4B93-BF90-14A4DF392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5F355CB-F1C5-489D-8438-04CB6D45C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8D7D330-5719-4100-ADC2-0180B6651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7082-63CC-42FF-98BF-99471BE46F64}" type="datetimeFigureOut">
              <a:rPr lang="ru-RU" smtClean="0"/>
              <a:t>14.08.2019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55A4A5D-AD02-4260-9C51-5A73D0F16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2237F8A-34CD-46FF-88FB-E77D3EB91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1099-C404-470E-ADCF-39B1C8EF30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15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70CEAFA8-F1F4-4688-BDDA-66ED97AC99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B5D6391-8624-436D-B3D5-1C10D58D86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DD71397-2A85-4B30-B9AF-E47560F77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7082-63CC-42FF-98BF-99471BE46F64}" type="datetimeFigureOut">
              <a:rPr lang="ru-RU" smtClean="0"/>
              <a:t>14.08.2019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BEE82FE-07CE-4999-BE4F-1EC52C67E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F50670D-026A-455E-BBD2-D6AB09DE2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1099-C404-470E-ADCF-39B1C8EF30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95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54EA61-CBBA-4AFD-845D-D5F3D4210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2065B86-CC0C-4F2A-9787-ECBC92DEC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C9B5B6F-8A0C-4462-98A6-3CDDC6928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7082-63CC-42FF-98BF-99471BE46F64}" type="datetimeFigureOut">
              <a:rPr lang="ru-RU" smtClean="0"/>
              <a:t>14.08.2019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D0B1E75-BE2E-4A0A-AF98-53B52B820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CB31B39-0F62-445A-865D-900E348AD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1099-C404-470E-ADCF-39B1C8EF30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638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C491222-FFBE-4597-A072-5E8AD5604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8F9BBB9-6672-4424-A5AD-82E4AF393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34D35CA-4768-4A10-A18C-CE333DA7A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7082-63CC-42FF-98BF-99471BE46F64}" type="datetimeFigureOut">
              <a:rPr lang="ru-RU" smtClean="0"/>
              <a:t>14.08.2019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DF55908-7150-4B2D-89F4-D92331706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8D0681B-E27B-41ED-A87A-3FBAE8D37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1099-C404-470E-ADCF-39B1C8EF30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456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EC3B22D-D019-4D88-9BA4-779DC6806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C32A44E-6BB2-4FE8-8285-6D6A344143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72F0765-0EFC-47F8-8955-1F252073DD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1ABD152-8C14-42F1-8C8E-8FEFB23FC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7082-63CC-42FF-98BF-99471BE46F64}" type="datetimeFigureOut">
              <a:rPr lang="ru-RU" smtClean="0"/>
              <a:t>14.08.2019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FE3A595-556D-464E-BF88-FEFBB6896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60CD2B2-D53B-4851-8C8D-EFB93E478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1099-C404-470E-ADCF-39B1C8EF30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120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146F9C8-CE52-4141-A55E-B6812EA73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C74C10D-CDAA-4890-8C64-0FF07301A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7F336C7-71D7-41CD-AD96-C42F05C7C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B55F94E-3D7B-48BF-B387-A2CEB9D332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62719D0-EE6A-4417-9DB4-77F59DAAD5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FC89231A-ACEE-405E-808D-3A39EEF25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7082-63CC-42FF-98BF-99471BE46F64}" type="datetimeFigureOut">
              <a:rPr lang="ru-RU" smtClean="0"/>
              <a:t>14.08.2019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B53AE4CF-814D-4C7A-85DA-CE7E4ACED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0C7CE5CC-984F-42E6-A343-24B51B297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1099-C404-470E-ADCF-39B1C8EF30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0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55DCD63-9491-4136-8769-1FD0C0A62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8569E2C-5F31-4A98-9757-AFB92CAC4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7082-63CC-42FF-98BF-99471BE46F64}" type="datetimeFigureOut">
              <a:rPr lang="ru-RU" smtClean="0"/>
              <a:t>14.08.2019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DBAF6EA-4274-4744-8CF3-8FFF1BA76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80DB043-2927-4ABB-B754-A498E51E1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1099-C404-470E-ADCF-39B1C8EF30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414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128F2E50-A46C-42D0-AFAF-1159BDB2A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7082-63CC-42FF-98BF-99471BE46F64}" type="datetimeFigureOut">
              <a:rPr lang="ru-RU" smtClean="0"/>
              <a:t>14.08.2019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9596C9C7-5196-4664-A1AE-E2BC84B06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A3B4AA6-E564-424F-9F0C-FF9F47888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1099-C404-470E-ADCF-39B1C8EF30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67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B4BE7B-1FED-4FC1-969D-1D1256602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3B29D98-C60E-42CB-8A8E-F74579124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1CC3C79-956F-4DA8-92F9-03C71E6B9C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77B8A75-A527-4374-A68A-571A252A2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7082-63CC-42FF-98BF-99471BE46F64}" type="datetimeFigureOut">
              <a:rPr lang="ru-RU" smtClean="0"/>
              <a:t>14.08.2019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F1EEE1F-F819-4B5C-9E92-BE43E8BDE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5FD041C-7659-4A46-BFEC-864A2C97E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1099-C404-470E-ADCF-39B1C8EF30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57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5EBF659-5488-4C95-ABD9-1E6FBCECA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3EC696C4-BF29-452C-861B-6D051D27D4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E2821B2-8ED7-4E47-9258-2174D7F1E7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4898B99-9A76-4492-98AB-D4266523A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7082-63CC-42FF-98BF-99471BE46F64}" type="datetimeFigureOut">
              <a:rPr lang="ru-RU" smtClean="0"/>
              <a:t>14.08.2019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64F9C58-4AB6-48BA-A2ED-BE775A06E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C2E9C7A-61E9-4C36-93ED-78B3824CD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1099-C404-470E-ADCF-39B1C8EF30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80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28D91AC-87A1-4449-A1F1-54A349D05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FB5B24C-E53B-453A-8BFB-CB7FE7F1E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CDC8AD4-8306-47AF-9533-7CD8470FE1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D7082-63CC-42FF-98BF-99471BE46F64}" type="datetimeFigureOut">
              <a:rPr lang="ru-RU" smtClean="0"/>
              <a:t>14.08.2019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762D6C9-492B-4134-A5FB-8E277BB05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55F52BE-B88C-49A5-B555-02A42DC47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01099-C404-470E-ADCF-39B1C8EF30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360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D95A3F6-3504-47FE-B025-FE2552483F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PF BeauSans Pro Black" panose="02000503040000020004" pitchFamily="2" charset="0"/>
                <a:cs typeface="Times New Roman" panose="02020603050405020304" pitchFamily="18" charset="0"/>
              </a:rPr>
              <a:t>Автономная некоммерческая организация "Комплексный ресурсный центр некоммерческих организаций"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E38BCCD-21CF-4027-91F4-5D5B366227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latin typeface="PT Sans" panose="020B0503020203020204" pitchFamily="34" charset="-52"/>
                <a:ea typeface="PT Sans" panose="020B0503020203020204" pitchFamily="34" charset="-52"/>
              </a:rPr>
              <a:t>предоставление услуг в сфере содействия развитию некоммерческого сектора экономики, создания условий для создания и развития социально ориентированных </a:t>
            </a:r>
            <a:r>
              <a:rPr lang="ru-RU" sz="1800" dirty="0">
                <a:latin typeface="PT Sans" panose="020B0503020203020204" pitchFamily="34" charset="-52"/>
                <a:ea typeface="PT Sans" panose="020B0503020203020204" pitchFamily="34" charset="-52"/>
              </a:rPr>
              <a:t>некоммерческих</a:t>
            </a:r>
            <a:r>
              <a:rPr lang="ru-RU" sz="2000" dirty="0">
                <a:latin typeface="PT Sans" panose="020B0503020203020204" pitchFamily="34" charset="-52"/>
                <a:ea typeface="PT Sans" panose="020B0503020203020204" pitchFamily="34" charset="-52"/>
              </a:rPr>
              <a:t> организаций, распространения новых технологий и лучших практик работы в социальной сфере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D87711D-A5C0-43B9-91F8-40F05E2FEC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019" y="269081"/>
            <a:ext cx="2413961" cy="1706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79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F4CDFE6-0E53-4070-9F2A-4CCEB2C0AB4B}"/>
              </a:ext>
            </a:extLst>
          </p:cNvPr>
          <p:cNvSpPr txBox="1"/>
          <p:nvPr/>
        </p:nvSpPr>
        <p:spPr>
          <a:xfrm>
            <a:off x="2990850" y="2333625"/>
            <a:ext cx="62600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PF BeauSans Pro Black" panose="02000503040000020004" pitchFamily="2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829140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09367C1-AE64-4199-A757-84FAC9088C78}"/>
              </a:ext>
            </a:extLst>
          </p:cNvPr>
          <p:cNvSpPr txBox="1"/>
          <p:nvPr/>
        </p:nvSpPr>
        <p:spPr>
          <a:xfrm>
            <a:off x="885372" y="1124856"/>
            <a:ext cx="8028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F BeauSans Pro Black" panose="02000503040000020004" pitchFamily="2" charset="0"/>
                <a:ea typeface="PT Sans" panose="020B0503020203020204" pitchFamily="34" charset="-52"/>
              </a:rPr>
              <a:t>Ресурсный центр оказывает следующие услуги: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704C713-C7C7-416C-A32C-9C09DC6EC2F9}"/>
              </a:ext>
            </a:extLst>
          </p:cNvPr>
          <p:cNvSpPr txBox="1"/>
          <p:nvPr/>
        </p:nvSpPr>
        <p:spPr>
          <a:xfrm>
            <a:off x="885372" y="1640114"/>
            <a:ext cx="10784545" cy="3785652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консультационные услуги по широкому кругу вопросов деятельности СО НКО, включая управленческое консультирование, помощь в создании и развитии СО НКО, содействие внедрению новых технологий работы СО НКО, расширение набора предоставляемых ими услуг в социальной сфере;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сопровождение деятельности СО НКО по отдельным направлениям, включая, например, аутсорсинг услуг бухгалтерского учета, юридического сопровождения, связей с общественностью, дизайна,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веб-программирования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и пр.;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информационные услуги, включая содействие освещению мероприятий СО НКО в СМИ и социальных сетях</a:t>
            </a:r>
          </a:p>
        </p:txBody>
      </p:sp>
    </p:spTree>
    <p:extLst>
      <p:ext uri="{BB962C8B-B14F-4D97-AF65-F5344CB8AC3E}">
        <p14:creationId xmlns:p14="http://schemas.microsoft.com/office/powerpoint/2010/main" val="2467420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09367C1-AE64-4199-A757-84FAC9088C78}"/>
              </a:ext>
            </a:extLst>
          </p:cNvPr>
          <p:cNvSpPr txBox="1"/>
          <p:nvPr/>
        </p:nvSpPr>
        <p:spPr>
          <a:xfrm>
            <a:off x="885370" y="1043800"/>
            <a:ext cx="4651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F BeauSans Pro Black" panose="02000503040000020004" pitchFamily="2" charset="0"/>
                <a:ea typeface="PT Sans" panose="020B0503020203020204" pitchFamily="34" charset="-52"/>
              </a:rPr>
              <a:t>Ресурсный центр помогает: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704C713-C7C7-416C-A32C-9C09DC6EC2F9}"/>
              </a:ext>
            </a:extLst>
          </p:cNvPr>
          <p:cNvSpPr txBox="1"/>
          <p:nvPr/>
        </p:nvSpPr>
        <p:spPr>
          <a:xfrm>
            <a:off x="885372" y="1640114"/>
            <a:ext cx="10384971" cy="830997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– создать некоммерческую организацию, зарегистрировать ее в качестве юридического лица;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712BC60-91D4-4E68-BDD5-DA29ACB45795}"/>
              </a:ext>
            </a:extLst>
          </p:cNvPr>
          <p:cNvSpPr txBox="1"/>
          <p:nvPr/>
        </p:nvSpPr>
        <p:spPr>
          <a:xfrm>
            <a:off x="885369" y="2786298"/>
            <a:ext cx="10384971" cy="830997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– создать сайт организации в сети Интернет, наполнить сайт контентом и осуществлять его техподдержку;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7E53698-1A08-4D3B-B4CD-21ED5EE71EEA}"/>
              </a:ext>
            </a:extLst>
          </p:cNvPr>
          <p:cNvSpPr txBox="1"/>
          <p:nvPr/>
        </p:nvSpPr>
        <p:spPr>
          <a:xfrm>
            <a:off x="885370" y="3925225"/>
            <a:ext cx="10384971" cy="461665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– разработать и написать социальный проект;</a:t>
            </a:r>
          </a:p>
        </p:txBody>
      </p:sp>
    </p:spTree>
    <p:extLst>
      <p:ext uri="{BB962C8B-B14F-4D97-AF65-F5344CB8AC3E}">
        <p14:creationId xmlns:p14="http://schemas.microsoft.com/office/powerpoint/2010/main" val="3701762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09367C1-AE64-4199-A757-84FAC9088C78}"/>
              </a:ext>
            </a:extLst>
          </p:cNvPr>
          <p:cNvSpPr txBox="1"/>
          <p:nvPr/>
        </p:nvSpPr>
        <p:spPr>
          <a:xfrm>
            <a:off x="885370" y="1043800"/>
            <a:ext cx="4651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F BeauSans Pro Black" panose="02000503040000020004" pitchFamily="2" charset="0"/>
                <a:ea typeface="PT Sans" panose="020B0503020203020204" pitchFamily="34" charset="-52"/>
              </a:rPr>
              <a:t>Ресурсный центр помогает: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6E255EF-4655-42BA-B9D3-D5AC6FB1E115}"/>
              </a:ext>
            </a:extLst>
          </p:cNvPr>
          <p:cNvSpPr txBox="1"/>
          <p:nvPr/>
        </p:nvSpPr>
        <p:spPr>
          <a:xfrm>
            <a:off x="885370" y="1676401"/>
            <a:ext cx="10384971" cy="461665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– привлечь финансирование на реализацию социального проекта;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0F7BB15-9F4F-45FC-80C1-1868B2C7FB24}"/>
              </a:ext>
            </a:extLst>
          </p:cNvPr>
          <p:cNvSpPr txBox="1"/>
          <p:nvPr/>
        </p:nvSpPr>
        <p:spPr>
          <a:xfrm>
            <a:off x="885368" y="2381937"/>
            <a:ext cx="10384971" cy="830997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– контролировать ход реализации социального проекта, достижение его целей и ключевых показателей;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A4405A5-78AC-4AA1-A05F-C9F2F9A258F8}"/>
              </a:ext>
            </a:extLst>
          </p:cNvPr>
          <p:cNvSpPr txBox="1"/>
          <p:nvPr/>
        </p:nvSpPr>
        <p:spPr>
          <a:xfrm>
            <a:off x="885369" y="3456805"/>
            <a:ext cx="10384971" cy="461665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– подготовить отчетность о реализации социального проекта;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EA129F0-2B31-4F53-B1AB-98A2D0E796A9}"/>
              </a:ext>
            </a:extLst>
          </p:cNvPr>
          <p:cNvSpPr txBox="1"/>
          <p:nvPr/>
        </p:nvSpPr>
        <p:spPr>
          <a:xfrm>
            <a:off x="885370" y="4174428"/>
            <a:ext cx="10384971" cy="830997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– наладить внутренний учет в организации и подготовку отчетности в контролирующие органы;</a:t>
            </a:r>
          </a:p>
        </p:txBody>
      </p:sp>
    </p:spTree>
    <p:extLst>
      <p:ext uri="{BB962C8B-B14F-4D97-AF65-F5344CB8AC3E}">
        <p14:creationId xmlns:p14="http://schemas.microsoft.com/office/powerpoint/2010/main" val="4048143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09367C1-AE64-4199-A757-84FAC9088C78}"/>
              </a:ext>
            </a:extLst>
          </p:cNvPr>
          <p:cNvSpPr txBox="1"/>
          <p:nvPr/>
        </p:nvSpPr>
        <p:spPr>
          <a:xfrm>
            <a:off x="885370" y="1043800"/>
            <a:ext cx="54172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F BeauSans Pro Black" panose="02000503040000020004" pitchFamily="2" charset="0"/>
                <a:ea typeface="PT Sans" panose="020B0503020203020204" pitchFamily="34" charset="-52"/>
              </a:rPr>
              <a:t>Ресурсный центр осуществляет: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704C713-C7C7-416C-A32C-9C09DC6EC2F9}"/>
              </a:ext>
            </a:extLst>
          </p:cNvPr>
          <p:cNvSpPr txBox="1"/>
          <p:nvPr/>
        </p:nvSpPr>
        <p:spPr>
          <a:xfrm>
            <a:off x="885372" y="1640114"/>
            <a:ext cx="10384971" cy="461665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– бухгалтерское и юридическое сопровождение деятельности НКО;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712BC60-91D4-4E68-BDD5-DA29ACB45795}"/>
              </a:ext>
            </a:extLst>
          </p:cNvPr>
          <p:cNvSpPr txBox="1"/>
          <p:nvPr/>
        </p:nvSpPr>
        <p:spPr>
          <a:xfrm>
            <a:off x="885369" y="2268469"/>
            <a:ext cx="10384971" cy="830997"/>
          </a:xfrm>
          <a:prstGeom prst="rect">
            <a:avLst/>
          </a:prstGeom>
          <a:solidFill>
            <a:srgbClr val="B3700D">
              <a:alpha val="4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– консультирование по вопросам целевого финансирования (гранты, субсидии, пожертвования);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7E53698-1A08-4D3B-B4CD-21ED5EE71EEA}"/>
              </a:ext>
            </a:extLst>
          </p:cNvPr>
          <p:cNvSpPr txBox="1"/>
          <p:nvPr/>
        </p:nvSpPr>
        <p:spPr>
          <a:xfrm>
            <a:off x="885370" y="3280282"/>
            <a:ext cx="10384971" cy="830997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– оценку социальных проектов и выработку рекомендаций по его доработке;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6E255EF-4655-42BA-B9D3-D5AC6FB1E115}"/>
              </a:ext>
            </a:extLst>
          </p:cNvPr>
          <p:cNvSpPr txBox="1"/>
          <p:nvPr/>
        </p:nvSpPr>
        <p:spPr>
          <a:xfrm>
            <a:off x="885370" y="4347029"/>
            <a:ext cx="10384971" cy="461665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– информационное сопровождение социальных проектов;</a:t>
            </a:r>
          </a:p>
        </p:txBody>
      </p:sp>
    </p:spTree>
    <p:extLst>
      <p:ext uri="{BB962C8B-B14F-4D97-AF65-F5344CB8AC3E}">
        <p14:creationId xmlns:p14="http://schemas.microsoft.com/office/powerpoint/2010/main" val="381885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09367C1-AE64-4199-A757-84FAC9088C78}"/>
              </a:ext>
            </a:extLst>
          </p:cNvPr>
          <p:cNvSpPr txBox="1"/>
          <p:nvPr/>
        </p:nvSpPr>
        <p:spPr>
          <a:xfrm>
            <a:off x="885370" y="1043800"/>
            <a:ext cx="54172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F BeauSans Pro Black" panose="02000503040000020004" pitchFamily="2" charset="0"/>
                <a:ea typeface="PT Sans" panose="020B0503020203020204" pitchFamily="34" charset="-52"/>
              </a:rPr>
              <a:t>Ресурсный центр осуществляет: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0F7BB15-9F4F-45FC-80C1-1868B2C7FB24}"/>
              </a:ext>
            </a:extLst>
          </p:cNvPr>
          <p:cNvSpPr txBox="1"/>
          <p:nvPr/>
        </p:nvSpPr>
        <p:spPr>
          <a:xfrm>
            <a:off x="885371" y="1654630"/>
            <a:ext cx="10384971" cy="461665"/>
          </a:xfrm>
          <a:prstGeom prst="rect">
            <a:avLst/>
          </a:prstGeom>
          <a:solidFill>
            <a:srgbClr val="92D05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– создание таргетированной анимационной социальной рекламы;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A4405A5-78AC-4AA1-A05F-C9F2F9A258F8}"/>
              </a:ext>
            </a:extLst>
          </p:cNvPr>
          <p:cNvSpPr txBox="1"/>
          <p:nvPr/>
        </p:nvSpPr>
        <p:spPr>
          <a:xfrm>
            <a:off x="885370" y="2312968"/>
            <a:ext cx="10384971" cy="1200329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– подготовку финансовой и аналитической отчетности по соглашениям об использовании субсидий из краевого и муниципальных бюджетов, по договорам гранта;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EA129F0-2B31-4F53-B1AB-98A2D0E796A9}"/>
              </a:ext>
            </a:extLst>
          </p:cNvPr>
          <p:cNvSpPr txBox="1"/>
          <p:nvPr/>
        </p:nvSpPr>
        <p:spPr>
          <a:xfrm>
            <a:off x="885370" y="3709971"/>
            <a:ext cx="10384971" cy="830997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– подготовку и сдачу электронной отчетности НКО (ПФ, ФСС, ФНС, Росстат, Минюст);</a:t>
            </a:r>
          </a:p>
        </p:txBody>
      </p:sp>
    </p:spTree>
    <p:extLst>
      <p:ext uri="{BB962C8B-B14F-4D97-AF65-F5344CB8AC3E}">
        <p14:creationId xmlns:p14="http://schemas.microsoft.com/office/powerpoint/2010/main" val="53860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09367C1-AE64-4199-A757-84FAC9088C78}"/>
              </a:ext>
            </a:extLst>
          </p:cNvPr>
          <p:cNvSpPr txBox="1"/>
          <p:nvPr/>
        </p:nvSpPr>
        <p:spPr>
          <a:xfrm>
            <a:off x="885368" y="649676"/>
            <a:ext cx="3536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F BeauSans Pro Black" panose="02000503040000020004" pitchFamily="2" charset="0"/>
                <a:ea typeface="PT Sans" panose="020B0503020203020204" pitchFamily="34" charset="-52"/>
              </a:rPr>
              <a:t>О ресурсном центре: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704C713-C7C7-416C-A32C-9C09DC6EC2F9}"/>
              </a:ext>
            </a:extLst>
          </p:cNvPr>
          <p:cNvSpPr txBox="1"/>
          <p:nvPr/>
        </p:nvSpPr>
        <p:spPr>
          <a:xfrm>
            <a:off x="885368" y="1248229"/>
            <a:ext cx="10384971" cy="461665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Зарегистрирован в качестве юридического лица в мае 2019 года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3E2C247-BF1B-4893-A4B3-C79F85E8FCBE}"/>
              </a:ext>
            </a:extLst>
          </p:cNvPr>
          <p:cNvSpPr txBox="1"/>
          <p:nvPr/>
        </p:nvSpPr>
        <p:spPr>
          <a:xfrm>
            <a:off x="885366" y="1836786"/>
            <a:ext cx="10384971" cy="1200329"/>
          </a:xfrm>
          <a:prstGeom prst="rect">
            <a:avLst/>
          </a:prstGeom>
          <a:solidFill>
            <a:srgbClr val="92D05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F BeauSans Pro Black" panose="02000503040000020004" pitchFamily="2" charset="0"/>
                <a:ea typeface="PT Sans" panose="020B0503020203020204" pitchFamily="34" charset="-52"/>
              </a:rPr>
              <a:t>Ведущие специалисты центра:</a:t>
            </a:r>
          </a:p>
          <a:p>
            <a:pPr marL="342900" indent="-342900">
              <a:buFontTx/>
              <a:buChar char="-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Кинеев Дмитрий Николаевич, 34-39-29, +7-914-028-9279</a:t>
            </a:r>
          </a:p>
          <a:p>
            <a:pPr marL="342900" indent="-342900">
              <a:buFontTx/>
              <a:buChar char="-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Колыбина Марианна Сергеевна, +7-984-163-0989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6452BC1-F6D9-4BC0-AB1A-3A5CE9014F82}"/>
              </a:ext>
            </a:extLst>
          </p:cNvPr>
          <p:cNvSpPr txBox="1"/>
          <p:nvPr/>
        </p:nvSpPr>
        <p:spPr>
          <a:xfrm>
            <a:off x="885365" y="3178521"/>
            <a:ext cx="10384971" cy="156966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F BeauSans Pro Black" panose="02000503040000020004" pitchFamily="2" charset="0"/>
                <a:ea typeface="PT Sans" panose="020B0503020203020204" pitchFamily="34" charset="-52"/>
              </a:rPr>
              <a:t>При поддержке специалистов центра в 2017-2019 годах:</a:t>
            </a:r>
          </a:p>
          <a:p>
            <a:pPr marL="342900" indent="-342900">
              <a:buFontTx/>
              <a:buChar char="-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привлечено на реализацию социальных проектов более 15 млн. рублей, в том числе 11,5 млн. рублей средств президентского гранта</a:t>
            </a:r>
          </a:p>
          <a:p>
            <a:pPr marL="342900" indent="-342900">
              <a:buFontTx/>
              <a:buChar char="-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создано и зарегистрировано более 5 новых НКО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4E97E63-6BCD-482C-BD9C-0211FD25E391}"/>
              </a:ext>
            </a:extLst>
          </p:cNvPr>
          <p:cNvSpPr txBox="1"/>
          <p:nvPr/>
        </p:nvSpPr>
        <p:spPr>
          <a:xfrm>
            <a:off x="885364" y="4886795"/>
            <a:ext cx="10384971" cy="707886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Центр оказывает услуги как на бесплатной (за счет привлеченных средств), так и возмездной основе</a:t>
            </a:r>
          </a:p>
        </p:txBody>
      </p:sp>
    </p:spTree>
    <p:extLst>
      <p:ext uri="{BB962C8B-B14F-4D97-AF65-F5344CB8AC3E}">
        <p14:creationId xmlns:p14="http://schemas.microsoft.com/office/powerpoint/2010/main" val="68445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09367C1-AE64-4199-A757-84FAC9088C78}"/>
              </a:ext>
            </a:extLst>
          </p:cNvPr>
          <p:cNvSpPr txBox="1"/>
          <p:nvPr/>
        </p:nvSpPr>
        <p:spPr>
          <a:xfrm>
            <a:off x="885372" y="1124856"/>
            <a:ext cx="4953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F BeauSans Pro Black" panose="02000503040000020004" pitchFamily="2" charset="0"/>
                <a:ea typeface="PT Sans" panose="020B0503020203020204" pitchFamily="34" charset="-52"/>
              </a:rPr>
              <a:t>Кинеев Дмитрий Николаевич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704C713-C7C7-416C-A32C-9C09DC6EC2F9}"/>
              </a:ext>
            </a:extLst>
          </p:cNvPr>
          <p:cNvSpPr txBox="1"/>
          <p:nvPr/>
        </p:nvSpPr>
        <p:spPr>
          <a:xfrm>
            <a:off x="3200400" y="1640114"/>
            <a:ext cx="8164286" cy="4031873"/>
          </a:xfrm>
          <a:prstGeom prst="rect">
            <a:avLst/>
          </a:prstGeom>
          <a:solidFill>
            <a:srgbClr val="FF0000">
              <a:alpha val="55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В организации совмещает должности руководителя, юриста, дизайнера, менеджера проектов, бухгалтера и делопроизводителя. Большой опыт работы юристом в коммерческих организациях и НКО, 20-летний стаж педагогической деятельности. Возглавляет детскую анимационную студию социальной рекламы, проект которой реализуется Благотворительным фондом "Родник" с 2015 года. Уверенный пользователь ПК, программ по графическому дизайну, рендерингу и видеомонтажу, справочно-правовых систем "Консультант Плюс" и "Гарант". Возглавляет Благотворительный фонд помощи многодетным семьям Камчатки "Родник" с 2014 года. За прошедшее время организация трижды побеждала в конкурсах президентских грантов, ежегодно побеждает в конкурсах социальных проектов, финансируемых из средств субсидии Камчатского края, деятельность фонда отмечена благодарностью Губернатора Камчатского края в 2018 году. Член Комиссии по делам несовершеннолетних и защите их прав при Правительстве Камчатского края, член оргкомитета Камчатского краевого форума "Инициативное общество" с представительством субъектов Российской Федерации 2018, Общественного Совета по независимой оценке качества социальных услуг при Министерстве социального развития и труда Камчатского края.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305C034A-08BE-461F-BCED-E3929A1DFD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372" y="1640114"/>
            <a:ext cx="2119582" cy="267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590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09367C1-AE64-4199-A757-84FAC9088C78}"/>
              </a:ext>
            </a:extLst>
          </p:cNvPr>
          <p:cNvSpPr txBox="1"/>
          <p:nvPr/>
        </p:nvSpPr>
        <p:spPr>
          <a:xfrm>
            <a:off x="885372" y="1124856"/>
            <a:ext cx="52938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PF BeauSans Pro Black" panose="02000503040000020004" pitchFamily="2" charset="0"/>
                <a:ea typeface="PT Sans" panose="020B0503020203020204" pitchFamily="34" charset="-52"/>
              </a:rPr>
              <a:t>Колыбина Марианна Сергеевна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704C713-C7C7-416C-A32C-9C09DC6EC2F9}"/>
              </a:ext>
            </a:extLst>
          </p:cNvPr>
          <p:cNvSpPr txBox="1"/>
          <p:nvPr/>
        </p:nvSpPr>
        <p:spPr>
          <a:xfrm>
            <a:off x="3207657" y="1640114"/>
            <a:ext cx="8135256" cy="3785652"/>
          </a:xfrm>
          <a:prstGeom prst="rect">
            <a:avLst/>
          </a:prstGeom>
          <a:solidFill>
            <a:srgbClr val="0070C0">
              <a:alpha val="75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Член общественного совета при УМВД Камчатского края, член правления ассоциации КМНС г. Петропавловска-Камчатского, волонтер Центра помощи беременным женщинам попавшим в трудную ситуацию «Подари жизнь», член правления РОО "Союз Православных женщин Камчатки». Прошла курсы повышения квалификации: "Финансовое благополучие и разумное управления капиталом" АНО консалтинговая группа " Гений жизни", г. Москва, 2016 г., ООО ЦРНО "Школа фандрайзеров" г. Санкт Петербург, 2013 г., НОУ ВПО " Санкт-Петербургская юридическая академия " Управление НКО правовое положение, финансирования деятельности, особенности бухгалтерского учёта" 2014 г. Является автором ряда социальных проектов Благотворительного фонда "Родник", обладает большим опытом проведения благотворительных мероприятий, в 2018 возглавляла проект "Социальный десант". Социально-правовая поддержка семей с детьми, проживающих в Камчатском крае", поддержанный Фондом президентских грантов. Координатор по Камчатскому краю Межрегионального социально-значимого проекта "Создание и развитие системы бесплатной юридической помощи многодетным семьям" реализованного в 18 регионах России в 2015-2017 годах.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44B7F376-D36F-434A-B3C3-303DB64E5B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372" y="1640114"/>
            <a:ext cx="2139821" cy="2496457"/>
          </a:xfrm>
          <a:prstGeom prst="rect">
            <a:avLst/>
          </a:prstGeom>
          <a:ln w="57150" cap="sq">
            <a:noFill/>
            <a:round/>
          </a:ln>
        </p:spPr>
      </p:pic>
    </p:spTree>
    <p:extLst>
      <p:ext uri="{BB962C8B-B14F-4D97-AF65-F5344CB8AC3E}">
        <p14:creationId xmlns:p14="http://schemas.microsoft.com/office/powerpoint/2010/main" val="413328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741</Words>
  <Application>Microsoft Office PowerPoint</Application>
  <PresentationFormat>Широкоэкранный</PresentationFormat>
  <Paragraphs>38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PF BeauSans Pro Black</vt:lpstr>
      <vt:lpstr>PT Sans</vt:lpstr>
      <vt:lpstr>Times New Roman</vt:lpstr>
      <vt:lpstr>Тема Office</vt:lpstr>
      <vt:lpstr>Автономная некоммерческая организация "Комплексный ресурсный центр некоммерческих организаций"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Арагорн</dc:creator>
  <cp:lastModifiedBy>Артеменко Светлана Ивановна</cp:lastModifiedBy>
  <cp:revision>28</cp:revision>
  <dcterms:created xsi:type="dcterms:W3CDTF">2019-08-12T23:27:35Z</dcterms:created>
  <dcterms:modified xsi:type="dcterms:W3CDTF">2019-08-14T02:18:39Z</dcterms:modified>
</cp:coreProperties>
</file>