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3" r:id="rId3"/>
    <p:sldId id="274" r:id="rId4"/>
    <p:sldId id="275" r:id="rId5"/>
    <p:sldId id="257" r:id="rId6"/>
    <p:sldId id="276" r:id="rId7"/>
    <p:sldId id="277" r:id="rId8"/>
    <p:sldId id="278" r:id="rId9"/>
    <p:sldId id="279" r:id="rId10"/>
    <p:sldId id="280" r:id="rId11"/>
    <p:sldId id="258" r:id="rId12"/>
    <p:sldId id="281" r:id="rId13"/>
    <p:sldId id="282" r:id="rId14"/>
    <p:sldId id="283" r:id="rId15"/>
    <p:sldId id="259" r:id="rId16"/>
    <p:sldId id="260" r:id="rId17"/>
    <p:sldId id="284" r:id="rId18"/>
    <p:sldId id="261" r:id="rId19"/>
    <p:sldId id="285" r:id="rId20"/>
    <p:sldId id="286" r:id="rId21"/>
    <p:sldId id="287" r:id="rId22"/>
    <p:sldId id="288" r:id="rId23"/>
    <p:sldId id="289" r:id="rId24"/>
    <p:sldId id="290" r:id="rId25"/>
    <p:sldId id="262" r:id="rId26"/>
    <p:sldId id="291" r:id="rId27"/>
    <p:sldId id="292" r:id="rId28"/>
    <p:sldId id="293" r:id="rId29"/>
    <p:sldId id="263" r:id="rId30"/>
    <p:sldId id="294" r:id="rId31"/>
    <p:sldId id="268" r:id="rId32"/>
    <p:sldId id="295" r:id="rId33"/>
    <p:sldId id="302" r:id="rId34"/>
    <p:sldId id="296" r:id="rId35"/>
    <p:sldId id="264" r:id="rId36"/>
    <p:sldId id="297" r:id="rId37"/>
    <p:sldId id="265" r:id="rId38"/>
    <p:sldId id="303" r:id="rId39"/>
    <p:sldId id="266" r:id="rId40"/>
    <p:sldId id="298" r:id="rId41"/>
    <p:sldId id="267" r:id="rId42"/>
    <p:sldId id="269" r:id="rId43"/>
    <p:sldId id="299" r:id="rId44"/>
    <p:sldId id="300" r:id="rId45"/>
    <p:sldId id="270" r:id="rId46"/>
    <p:sldId id="301" r:id="rId47"/>
    <p:sldId id="271" r:id="rId48"/>
    <p:sldId id="272" r:id="rId4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05" autoAdjust="0"/>
  </p:normalViewPr>
  <p:slideViewPr>
    <p:cSldViewPr>
      <p:cViewPr varScale="1">
        <p:scale>
          <a:sx n="112" d="100"/>
          <a:sy n="112" d="100"/>
        </p:scale>
        <p:origin x="97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900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10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194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9280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102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273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347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682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742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132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7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559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177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591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896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996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533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5170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mgov.ru/agpublic/fi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4694" y="1806249"/>
            <a:ext cx="7614588" cy="257860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ОРГАНИЗАЦИЯ РАБОТЫ СОНКО </a:t>
            </a:r>
            <a:br>
              <a:rPr lang="ru-RU" sz="3200" b="1" dirty="0" smtClean="0">
                <a:solidFill>
                  <a:srgbClr val="FFC000"/>
                </a:solidFill>
              </a:rPr>
            </a:br>
            <a:r>
              <a:rPr lang="ru-RU" sz="3200" b="1" dirty="0" smtClean="0">
                <a:solidFill>
                  <a:srgbClr val="FFC000"/>
                </a:solidFill>
              </a:rPr>
              <a:t>ПО ВЕДЕНИЮ УЧЕТА И ПОДГОТОВКЕ ОТЧЕТНОСТИ ОБ ИСПОЛЬЗОВАНИИ СРЕДСТВ СУБСИДИИ ИЗ КРАЕВОГО БЮДЖЕТА</a:t>
            </a:r>
            <a:endParaRPr lang="ru-RU" sz="3200" b="1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5000636"/>
            <a:ext cx="7929618" cy="135732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i="1" dirty="0" smtClean="0"/>
              <a:t>Артеменко С.И.,</a:t>
            </a:r>
          </a:p>
          <a:p>
            <a:pPr algn="l"/>
            <a:r>
              <a:rPr lang="ru-RU" i="1" dirty="0" smtClean="0"/>
              <a:t>начальник отдела по работе с общественными, религиозными объединениями и некоммерческими организациями</a:t>
            </a:r>
            <a:endParaRPr lang="ru-RU" i="1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142976" y="285728"/>
            <a:ext cx="6400800" cy="928694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Агентство по внутренней политике Камчатского края</a:t>
            </a:r>
            <a:endParaRPr kumimoji="0" lang="ru-RU" sz="2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Рисунок 4" descr="Герб Камчатского края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647065" cy="807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268760"/>
            <a:ext cx="7920880" cy="4896544"/>
          </a:xfrm>
        </p:spPr>
        <p:txBody>
          <a:bodyPr>
            <a:normAutofit/>
          </a:bodyPr>
          <a:lstStyle/>
          <a:p>
            <a:r>
              <a:rPr lang="ru-RU" sz="3600" b="1" dirty="0"/>
              <a:t>Обеспечить достижение значений показателей результативности реализации программы (проекта) и использования средств субсидии из краевого бюджета</a:t>
            </a:r>
          </a:p>
        </p:txBody>
      </p:sp>
    </p:spTree>
    <p:extLst>
      <p:ext uri="{BB962C8B-B14F-4D97-AF65-F5344CB8AC3E}">
        <p14:creationId xmlns:p14="http://schemas.microsoft.com/office/powerpoint/2010/main" val="849105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484784"/>
            <a:ext cx="7972452" cy="4369688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FFC000"/>
                </a:solidFill>
              </a:rPr>
              <a:t>Подготовка информации и подтверждающих ее документов</a:t>
            </a:r>
            <a:endParaRPr lang="ru-RU" sz="4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208912" cy="4032448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В части целевого использования субсидии - </a:t>
            </a:r>
            <a:r>
              <a:rPr lang="ru-RU" sz="4000" b="1" u="sng" dirty="0" smtClean="0"/>
              <a:t>виды и объемы расходов в привязке к мероприятиям календарного плана</a:t>
            </a:r>
            <a:endParaRPr lang="ru-RU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2104127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7992888" cy="5472608"/>
          </a:xfrm>
        </p:spPr>
        <p:txBody>
          <a:bodyPr>
            <a:normAutofit lnSpcReduction="10000"/>
          </a:bodyPr>
          <a:lstStyle/>
          <a:p>
            <a:r>
              <a:rPr lang="ru-RU" sz="3600" b="1" dirty="0"/>
              <a:t>В части целевого использования имущества и материалов, приобретенных за счет средств субсидии - </a:t>
            </a:r>
            <a:r>
              <a:rPr lang="ru-RU" sz="3600" b="1" u="sng" dirty="0"/>
              <a:t>наличие заинвентаризованного имущества на балансе организации, сведения об использовании расходных материалов и материальных </a:t>
            </a:r>
            <a:r>
              <a:rPr lang="ru-RU" sz="3600" b="1" u="sng" dirty="0" smtClean="0"/>
              <a:t>средств</a:t>
            </a:r>
            <a:endParaRPr lang="ru-RU" sz="3600" b="1" u="sng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061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764704"/>
            <a:ext cx="7920880" cy="5472608"/>
          </a:xfrm>
        </p:spPr>
        <p:txBody>
          <a:bodyPr/>
          <a:lstStyle/>
          <a:p>
            <a:r>
              <a:rPr lang="ru-RU" sz="3600" b="1" dirty="0"/>
              <a:t>В части проведения мероприятий, финансируемых за счет средств субсидии – </a:t>
            </a:r>
            <a:r>
              <a:rPr lang="ru-RU" sz="3600" b="1" u="sng" dirty="0"/>
              <a:t>подтверждение факта проведения мероприятия, достижение показателей </a:t>
            </a:r>
            <a:r>
              <a:rPr lang="ru-RU" sz="3600" b="1" dirty="0"/>
              <a:t>эффективности выполнения работ и оказания </a:t>
            </a:r>
            <a:r>
              <a:rPr lang="ru-RU" sz="3600" b="1" dirty="0" smtClean="0"/>
              <a:t>услуг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2562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52852"/>
            <a:ext cx="7615262" cy="490066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rgbClr val="FFC000"/>
                </a:solidFill>
              </a:rPr>
              <a:t>Например:</a:t>
            </a:r>
            <a:endParaRPr lang="ru-RU" sz="3200" b="1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42918"/>
            <a:ext cx="8548982" cy="6072230"/>
          </a:xfrm>
        </p:spPr>
        <p:txBody>
          <a:bodyPr>
            <a:noAutofit/>
          </a:bodyPr>
          <a:lstStyle/>
          <a:p>
            <a:r>
              <a:rPr lang="ru-RU" b="1" dirty="0" smtClean="0"/>
              <a:t>приказ по организации о сроках проведения и назначении ответственных, 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организационный план подготовки мероприятия,</a:t>
            </a:r>
          </a:p>
          <a:p>
            <a:r>
              <a:rPr lang="ru-RU" b="1" dirty="0" smtClean="0"/>
              <a:t>листы регистрации участников, 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списки привлеченных волонтеров, </a:t>
            </a:r>
          </a:p>
          <a:p>
            <a:r>
              <a:rPr lang="ru-RU" b="1" dirty="0" smtClean="0"/>
              <a:t>программа мероприятия, 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рекламная продукция, </a:t>
            </a:r>
          </a:p>
          <a:p>
            <a:r>
              <a:rPr lang="ru-RU" b="1" dirty="0" smtClean="0"/>
              <a:t>атрибутика мероприятия,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журнал учета получателей услуг,</a:t>
            </a:r>
          </a:p>
          <a:p>
            <a:r>
              <a:rPr lang="ru-RU" b="1" dirty="0" smtClean="0"/>
              <a:t>методические разработки (рекомендации) для участников мероприятий или получателей услуг, 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протоколы, </a:t>
            </a:r>
          </a:p>
          <a:p>
            <a:r>
              <a:rPr lang="ru-RU" b="1" dirty="0" smtClean="0"/>
              <a:t>отзывы, </a:t>
            </a:r>
          </a:p>
          <a:p>
            <a:r>
              <a:rPr lang="ru-RU" b="1" dirty="0" smtClean="0">
                <a:solidFill>
                  <a:srgbClr val="FFC000"/>
                </a:solidFill>
              </a:rPr>
              <a:t>публикация в СМИ, ссылки на публикации в Интернете,</a:t>
            </a:r>
          </a:p>
          <a:p>
            <a:r>
              <a:rPr lang="ru-RU" b="1" dirty="0" smtClean="0"/>
              <a:t>бухгалтерские документы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059030"/>
            <a:ext cx="8229600" cy="78579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C000"/>
                </a:solidFill>
              </a:rPr>
              <a:t>Хранение документации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492896"/>
            <a:ext cx="7056784" cy="34563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/>
              <a:t>	</a:t>
            </a:r>
            <a:r>
              <a:rPr lang="ru-RU" sz="3800" b="1" dirty="0" smtClean="0"/>
              <a:t>Вся документация по проекту (программе) должна быть </a:t>
            </a:r>
            <a:r>
              <a:rPr lang="ru-RU" sz="3800" b="1" u="sng" dirty="0" smtClean="0"/>
              <a:t>упорядочена и подшита </a:t>
            </a:r>
            <a:r>
              <a:rPr lang="ru-RU" sz="3800" b="1" dirty="0" smtClean="0"/>
              <a:t>в одну папку</a:t>
            </a:r>
          </a:p>
          <a:p>
            <a:pPr>
              <a:buNone/>
            </a:pPr>
            <a:endParaRPr lang="ru-RU" sz="3800" b="1" dirty="0" smtClean="0"/>
          </a:p>
          <a:p>
            <a:endParaRPr lang="ru-RU" sz="3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456002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Например:</a:t>
            </a:r>
            <a:endParaRPr lang="ru-RU" sz="3200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352928" cy="5472607"/>
          </a:xfrm>
        </p:spPr>
        <p:txBody>
          <a:bodyPr>
            <a:normAutofit fontScale="55000" lnSpcReduction="20000"/>
          </a:bodyPr>
          <a:lstStyle/>
          <a:p>
            <a:r>
              <a:rPr lang="ru-RU" sz="2900" b="1" dirty="0" smtClean="0"/>
              <a:t>программа</a:t>
            </a:r>
            <a:r>
              <a:rPr lang="ru-RU" sz="2900" b="1" dirty="0"/>
              <a:t>;</a:t>
            </a:r>
          </a:p>
          <a:p>
            <a:r>
              <a:rPr lang="ru-RU" sz="2900" b="1" dirty="0" smtClean="0">
                <a:solidFill>
                  <a:srgbClr val="FFC000"/>
                </a:solidFill>
              </a:rPr>
              <a:t>копия </a:t>
            </a:r>
            <a:r>
              <a:rPr lang="ru-RU" sz="2900" b="1" dirty="0">
                <a:solidFill>
                  <a:srgbClr val="FFC000"/>
                </a:solidFill>
              </a:rPr>
              <a:t>заявки на участие в конкурсе;</a:t>
            </a:r>
          </a:p>
          <a:p>
            <a:r>
              <a:rPr lang="ru-RU" sz="2900" b="1" dirty="0" smtClean="0"/>
              <a:t>соглашение</a:t>
            </a:r>
            <a:r>
              <a:rPr lang="ru-RU" sz="2900" b="1" dirty="0"/>
              <a:t>;</a:t>
            </a:r>
          </a:p>
          <a:p>
            <a:r>
              <a:rPr lang="ru-RU" sz="2900" b="1" dirty="0" smtClean="0">
                <a:solidFill>
                  <a:srgbClr val="FFC000"/>
                </a:solidFill>
              </a:rPr>
              <a:t>информация </a:t>
            </a:r>
            <a:r>
              <a:rPr lang="ru-RU" sz="2900" b="1" dirty="0">
                <a:solidFill>
                  <a:srgbClr val="FFC000"/>
                </a:solidFill>
              </a:rPr>
              <a:t>о проведении мероприятия 1;</a:t>
            </a:r>
          </a:p>
          <a:p>
            <a:r>
              <a:rPr lang="ru-RU" sz="2900" b="1" dirty="0" smtClean="0"/>
              <a:t>документы</a:t>
            </a:r>
            <a:r>
              <a:rPr lang="ru-RU" sz="2900" b="1" dirty="0"/>
              <a:t>, подтверждающие расходы по мероприятию 1;</a:t>
            </a:r>
          </a:p>
          <a:p>
            <a:r>
              <a:rPr lang="ru-RU" sz="2900" b="1" dirty="0" smtClean="0">
                <a:solidFill>
                  <a:srgbClr val="FFC000"/>
                </a:solidFill>
              </a:rPr>
              <a:t>документы </a:t>
            </a:r>
            <a:r>
              <a:rPr lang="ru-RU" sz="2900" b="1" dirty="0">
                <a:solidFill>
                  <a:srgbClr val="FFC000"/>
                </a:solidFill>
              </a:rPr>
              <a:t>учета материальных средств по мероприятию 1 (при наличии материальных средств);</a:t>
            </a:r>
          </a:p>
          <a:p>
            <a:r>
              <a:rPr lang="ru-RU" sz="2900" b="1" dirty="0" smtClean="0"/>
              <a:t>информационно-методические </a:t>
            </a:r>
            <a:r>
              <a:rPr lang="ru-RU" sz="2900" b="1" dirty="0"/>
              <a:t>материалы по мероприятию 1;</a:t>
            </a:r>
          </a:p>
          <a:p>
            <a:r>
              <a:rPr lang="ru-RU" sz="2900" b="1" dirty="0" smtClean="0">
                <a:solidFill>
                  <a:srgbClr val="FFC000"/>
                </a:solidFill>
              </a:rPr>
              <a:t>информация </a:t>
            </a:r>
            <a:r>
              <a:rPr lang="ru-RU" sz="2900" b="1" dirty="0">
                <a:solidFill>
                  <a:srgbClr val="FFC000"/>
                </a:solidFill>
              </a:rPr>
              <a:t>о проведении мероприятия 2;</a:t>
            </a:r>
          </a:p>
          <a:p>
            <a:r>
              <a:rPr lang="ru-RU" sz="2900" b="1" dirty="0" smtClean="0"/>
              <a:t>документы</a:t>
            </a:r>
            <a:r>
              <a:rPr lang="ru-RU" sz="2900" b="1" dirty="0"/>
              <a:t>, подтверждающие расходы по мероприятию 2;</a:t>
            </a:r>
          </a:p>
          <a:p>
            <a:r>
              <a:rPr lang="ru-RU" sz="2900" b="1" dirty="0" smtClean="0">
                <a:solidFill>
                  <a:srgbClr val="FFC000"/>
                </a:solidFill>
              </a:rPr>
              <a:t>документы </a:t>
            </a:r>
            <a:r>
              <a:rPr lang="ru-RU" sz="2900" b="1" dirty="0">
                <a:solidFill>
                  <a:srgbClr val="FFC000"/>
                </a:solidFill>
              </a:rPr>
              <a:t>учета материальных средств по мероприятию 2 (при наличии материальных средств);</a:t>
            </a:r>
          </a:p>
          <a:p>
            <a:r>
              <a:rPr lang="ru-RU" sz="2900" b="1" dirty="0" smtClean="0"/>
              <a:t>информационно-методические </a:t>
            </a:r>
            <a:r>
              <a:rPr lang="ru-RU" sz="2900" b="1" dirty="0"/>
              <a:t>материалы по мероприятию 2;</a:t>
            </a:r>
          </a:p>
          <a:p>
            <a:r>
              <a:rPr lang="ru-RU" sz="2900" b="1" dirty="0"/>
              <a:t>	и т.д.</a:t>
            </a:r>
          </a:p>
          <a:p>
            <a:r>
              <a:rPr lang="ru-RU" sz="2900" b="1" dirty="0" smtClean="0">
                <a:solidFill>
                  <a:srgbClr val="FFC000"/>
                </a:solidFill>
              </a:rPr>
              <a:t>акты </a:t>
            </a:r>
            <a:r>
              <a:rPr lang="ru-RU" sz="2900" b="1" dirty="0">
                <a:solidFill>
                  <a:srgbClr val="FFC000"/>
                </a:solidFill>
              </a:rPr>
              <a:t>о списании пришедшего в негодность имущества и инвентаря;</a:t>
            </a:r>
          </a:p>
          <a:p>
            <a:r>
              <a:rPr lang="ru-RU" sz="2900" b="1" dirty="0" smtClean="0"/>
              <a:t>акты </a:t>
            </a:r>
            <a:r>
              <a:rPr lang="ru-RU" sz="2900" b="1" dirty="0"/>
              <a:t>о вручении призов;</a:t>
            </a:r>
          </a:p>
          <a:p>
            <a:r>
              <a:rPr lang="ru-RU" sz="2900" b="1" dirty="0"/>
              <a:t>	</a:t>
            </a:r>
            <a:r>
              <a:rPr lang="ru-RU" sz="2900" b="1" dirty="0">
                <a:solidFill>
                  <a:srgbClr val="FFC000"/>
                </a:solidFill>
              </a:rPr>
              <a:t>прочие </a:t>
            </a:r>
            <a:r>
              <a:rPr lang="ru-RU" sz="2900" b="1" dirty="0" smtClean="0">
                <a:solidFill>
                  <a:srgbClr val="FFC000"/>
                </a:solidFill>
              </a:rPr>
              <a:t>документы</a:t>
            </a:r>
            <a:endParaRPr lang="ru-RU" sz="2900" b="1" dirty="0">
              <a:solidFill>
                <a:srgbClr val="FFC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5766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772816"/>
            <a:ext cx="7560840" cy="324036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</a:rPr>
              <a:t>Правила подготовки отчета </a:t>
            </a:r>
            <a:br>
              <a:rPr lang="ru-RU" sz="4000" b="1" dirty="0" smtClean="0">
                <a:solidFill>
                  <a:srgbClr val="FFC000"/>
                </a:solidFill>
              </a:rPr>
            </a:br>
            <a:r>
              <a:rPr lang="ru-RU" sz="4000" b="1" dirty="0" smtClean="0">
                <a:solidFill>
                  <a:srgbClr val="FFC000"/>
                </a:solidFill>
              </a:rPr>
              <a:t>о реализации субсидии из краевого (местного) бюджета</a:t>
            </a:r>
            <a:endParaRPr lang="ru-RU" sz="4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80920" cy="547260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постановление </a:t>
            </a:r>
            <a:r>
              <a:rPr lang="ru-RU" sz="3600" b="1" dirty="0"/>
              <a:t>Правительства Камчатского края от 18.02.2014 № 89-П «Об оказании финансовой поддержки социально ориентированным некоммерческим организациям в Камчатском крае», </a:t>
            </a:r>
            <a:endParaRPr lang="ru-RU" sz="3600" b="1" dirty="0" smtClean="0"/>
          </a:p>
          <a:p>
            <a:r>
              <a:rPr lang="ru-RU" sz="3600" b="1" dirty="0" smtClean="0"/>
              <a:t>ссылка</a:t>
            </a:r>
            <a:r>
              <a:rPr lang="ru-RU" sz="3600" b="1" dirty="0"/>
              <a:t>: </a:t>
            </a:r>
            <a:r>
              <a:rPr lang="ru-RU" sz="3200" b="1" dirty="0">
                <a:hlinkClick r:id="rId2"/>
              </a:rPr>
              <a:t>http://</a:t>
            </a:r>
            <a:r>
              <a:rPr lang="ru-RU" sz="3200" b="1" dirty="0" smtClean="0">
                <a:hlinkClick r:id="rId2"/>
              </a:rPr>
              <a:t>www.kamgov.ru/agpublic/fin</a:t>
            </a:r>
            <a:endParaRPr lang="ru-RU" sz="3200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2744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772816"/>
            <a:ext cx="7975722" cy="4632466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rgbClr val="FFC000"/>
                </a:solidFill>
              </a:rPr>
              <a:t>Общие требования к учету и отчетности</a:t>
            </a:r>
            <a:endParaRPr lang="ru-RU" sz="6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834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08912" cy="4985641"/>
          </a:xfrm>
        </p:spPr>
        <p:txBody>
          <a:bodyPr>
            <a:normAutofit/>
          </a:bodyPr>
          <a:lstStyle/>
          <a:p>
            <a:r>
              <a:rPr lang="ru-RU" sz="3600" b="1" dirty="0"/>
              <a:t>Форма отчета: приложение 2 к Порядку предоставления социально ориентированным некоммерческим организациям в Камчатском крае на конкурсной основе субсидий на реализацию социально значимых программ (проектов</a:t>
            </a:r>
            <a:r>
              <a:rPr lang="ru-RU" sz="3600" b="1" dirty="0" smtClean="0"/>
              <a:t>)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9686890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352928" cy="4536504"/>
          </a:xfrm>
        </p:spPr>
        <p:txBody>
          <a:bodyPr>
            <a:normAutofit lnSpcReduction="10000"/>
          </a:bodyPr>
          <a:lstStyle/>
          <a:p>
            <a:r>
              <a:rPr lang="ru-RU" sz="3600" b="1" dirty="0"/>
              <a:t>Следование форме отчета строго </a:t>
            </a:r>
            <a:r>
              <a:rPr lang="ru-RU" sz="3600" b="1" dirty="0" smtClean="0"/>
              <a:t>обязательно</a:t>
            </a:r>
          </a:p>
          <a:p>
            <a:pPr marL="0" indent="0">
              <a:buNone/>
            </a:pPr>
            <a:r>
              <a:rPr lang="ru-RU" sz="3600" b="1" dirty="0" smtClean="0"/>
              <a:t> </a:t>
            </a:r>
          </a:p>
          <a:p>
            <a:r>
              <a:rPr lang="ru-RU" sz="3600" b="1" dirty="0" smtClean="0"/>
              <a:t>Некорректно </a:t>
            </a:r>
            <a:r>
              <a:rPr lang="ru-RU" sz="3600" b="1" dirty="0"/>
              <a:t>составленные отчеты возвращаются исполнителю, при этом организация значится не представившей </a:t>
            </a:r>
            <a:r>
              <a:rPr lang="ru-RU" sz="3600" b="1" dirty="0" smtClean="0"/>
              <a:t>отчет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31374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80920" cy="3816424"/>
          </a:xfrm>
        </p:spPr>
        <p:txBody>
          <a:bodyPr/>
          <a:lstStyle/>
          <a:p>
            <a:r>
              <a:rPr lang="ru-RU" sz="3600" b="1" dirty="0"/>
              <a:t>Соблюдение сроков предоставления отчета, установленных </a:t>
            </a:r>
            <a:r>
              <a:rPr lang="ru-RU" sz="3600" b="1" dirty="0" smtClean="0"/>
              <a:t>Соглашением </a:t>
            </a:r>
            <a:br>
              <a:rPr lang="ru-RU" sz="3600" b="1" dirty="0" smtClean="0"/>
            </a:br>
            <a:r>
              <a:rPr lang="ru-RU" sz="3600" b="1" dirty="0" smtClean="0"/>
              <a:t>с Главным распорядителем </a:t>
            </a:r>
            <a:r>
              <a:rPr lang="ru-RU" sz="3600" b="1" dirty="0"/>
              <a:t>средств </a:t>
            </a:r>
            <a:r>
              <a:rPr lang="ru-RU" sz="3600" b="1" dirty="0" smtClean="0"/>
              <a:t>краевого бюджета строго обязательно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23328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888050"/>
          </a:xfrm>
        </p:spPr>
        <p:txBody>
          <a:bodyPr/>
          <a:lstStyle/>
          <a:p>
            <a:r>
              <a:rPr lang="ru-RU" b="1" dirty="0">
                <a:solidFill>
                  <a:srgbClr val="FFC000"/>
                </a:solidFill>
              </a:rPr>
              <a:t>В разделе 1:</a:t>
            </a:r>
            <a:br>
              <a:rPr lang="ru-RU" b="1" dirty="0">
                <a:solidFill>
                  <a:srgbClr val="FFC000"/>
                </a:solidFill>
              </a:rPr>
            </a:b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18" y="1988840"/>
            <a:ext cx="8164554" cy="4032448"/>
          </a:xfrm>
        </p:spPr>
        <p:txBody>
          <a:bodyPr>
            <a:normAutofit/>
          </a:bodyPr>
          <a:lstStyle/>
          <a:p>
            <a:r>
              <a:rPr lang="ru-RU" sz="3600" b="1" u="sng" dirty="0" smtClean="0"/>
              <a:t>обязательно</a:t>
            </a:r>
            <a:r>
              <a:rPr lang="ru-RU" sz="3600" b="1" dirty="0" smtClean="0"/>
              <a:t> </a:t>
            </a:r>
            <a:r>
              <a:rPr lang="ru-RU" sz="3600" b="1" dirty="0"/>
              <a:t>указывать реквизиты соглашения;</a:t>
            </a:r>
          </a:p>
          <a:p>
            <a:r>
              <a:rPr lang="ru-RU" sz="3600" b="1" u="sng" dirty="0" smtClean="0"/>
              <a:t>обязательно</a:t>
            </a:r>
            <a:r>
              <a:rPr lang="ru-RU" sz="3600" b="1" dirty="0" smtClean="0"/>
              <a:t> </a:t>
            </a:r>
            <a:r>
              <a:rPr lang="ru-RU" sz="3600" b="1" dirty="0"/>
              <a:t>перечислять наименования прилагаемых </a:t>
            </a:r>
            <a:r>
              <a:rPr lang="ru-RU" sz="3600" b="1" dirty="0" smtClean="0"/>
              <a:t>документов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9344192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888050"/>
          </a:xfrm>
        </p:spPr>
        <p:txBody>
          <a:bodyPr/>
          <a:lstStyle/>
          <a:p>
            <a:r>
              <a:rPr lang="ru-RU" b="1" dirty="0">
                <a:solidFill>
                  <a:srgbClr val="FFC000"/>
                </a:solidFill>
              </a:rPr>
              <a:t>В разделе 2:</a:t>
            </a:r>
            <a:br>
              <a:rPr lang="ru-RU" b="1" dirty="0">
                <a:solidFill>
                  <a:srgbClr val="FFC000"/>
                </a:solidFill>
              </a:rPr>
            </a:b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49429" cy="5544616"/>
          </a:xfrm>
        </p:spPr>
        <p:txBody>
          <a:bodyPr>
            <a:normAutofit fontScale="85000" lnSpcReduction="20000"/>
          </a:bodyPr>
          <a:lstStyle/>
          <a:p>
            <a:r>
              <a:rPr lang="ru-RU" sz="3600" b="1" dirty="0" smtClean="0"/>
              <a:t>в </a:t>
            </a:r>
            <a:r>
              <a:rPr lang="ru-RU" sz="3600" b="1" dirty="0"/>
              <a:t>столбец 2 таблицы необходимо вносить </a:t>
            </a:r>
            <a:r>
              <a:rPr lang="ru-RU" sz="3600" b="1" u="sng" dirty="0"/>
              <a:t>ВСЕ статьи расходов</a:t>
            </a:r>
            <a:r>
              <a:rPr lang="ru-RU" sz="3600" b="1" dirty="0"/>
              <a:t>, предусмотренные сметой, приложенной к Соглашению с распорядителем средств;</a:t>
            </a:r>
          </a:p>
          <a:p>
            <a:r>
              <a:rPr lang="ru-RU" sz="3600" b="1" dirty="0" smtClean="0"/>
              <a:t>наименование </a:t>
            </a:r>
            <a:r>
              <a:rPr lang="ru-RU" sz="3600" b="1" dirty="0"/>
              <a:t>статей расходов должно </a:t>
            </a:r>
            <a:r>
              <a:rPr lang="ru-RU" sz="3600" b="1" u="sng" dirty="0"/>
              <a:t>соответствовать смете</a:t>
            </a:r>
            <a:r>
              <a:rPr lang="ru-RU" sz="3600" b="1" dirty="0"/>
              <a:t>, приложенной к соглашению с распорядителем средств;</a:t>
            </a:r>
          </a:p>
          <a:p>
            <a:r>
              <a:rPr lang="ru-RU" sz="3600" b="1" dirty="0" smtClean="0"/>
              <a:t>кроме </a:t>
            </a:r>
            <a:r>
              <a:rPr lang="ru-RU" sz="3600" b="1" dirty="0"/>
              <a:t>средств субсидии показывать фактические объемы средств, </a:t>
            </a:r>
            <a:r>
              <a:rPr lang="ru-RU" sz="3600" b="1" u="sng" dirty="0"/>
              <a:t>привлеченных из дополнительных </a:t>
            </a:r>
            <a:r>
              <a:rPr lang="ru-RU" sz="3600" b="1" u="sng" dirty="0" smtClean="0"/>
              <a:t>источников</a:t>
            </a:r>
            <a:endParaRPr lang="ru-RU" sz="3600" b="1" u="sng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15795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352928" cy="5976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</a:t>
            </a:r>
          </a:p>
          <a:p>
            <a:pPr>
              <a:buNone/>
            </a:pPr>
            <a:r>
              <a:rPr lang="ru-RU" b="1" dirty="0" smtClean="0"/>
              <a:t>	</a:t>
            </a:r>
            <a:r>
              <a:rPr lang="ru-RU" sz="3600" b="1" dirty="0" smtClean="0"/>
              <a:t>в случае образования остатков средств субсидии </a:t>
            </a:r>
            <a:r>
              <a:rPr lang="ru-RU" sz="3600" b="1" u="sng" dirty="0" smtClean="0"/>
              <a:t>необходимо указать причины</a:t>
            </a:r>
            <a:r>
              <a:rPr lang="ru-RU" sz="3600" b="1" dirty="0" smtClean="0"/>
              <a:t> их образования</a:t>
            </a:r>
          </a:p>
          <a:p>
            <a:pPr>
              <a:buNone/>
            </a:pPr>
            <a:r>
              <a:rPr lang="ru-RU" sz="3600" b="1" dirty="0"/>
              <a:t>	</a:t>
            </a:r>
            <a:endParaRPr lang="en-US" sz="3600" b="1" dirty="0" smtClean="0"/>
          </a:p>
          <a:p>
            <a:pPr>
              <a:buNone/>
            </a:pPr>
            <a:r>
              <a:rPr lang="en-US" sz="3600" b="1" dirty="0"/>
              <a:t>	</a:t>
            </a:r>
            <a:r>
              <a:rPr lang="en-US" sz="3600" b="1" dirty="0" smtClean="0">
                <a:solidFill>
                  <a:srgbClr val="FFC000"/>
                </a:solidFill>
              </a:rPr>
              <a:t>NB! </a:t>
            </a:r>
            <a:r>
              <a:rPr lang="ru-RU" sz="3600" b="1" dirty="0" smtClean="0"/>
              <a:t>возврат производится неиспользованных остатков в установленные соглашением сроки</a:t>
            </a:r>
            <a:endParaRPr lang="ru-RU" sz="36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055380" cy="816042"/>
          </a:xfrm>
        </p:spPr>
        <p:txBody>
          <a:bodyPr/>
          <a:lstStyle/>
          <a:p>
            <a:r>
              <a:rPr lang="ru-RU" b="1" dirty="0">
                <a:solidFill>
                  <a:srgbClr val="FFC000"/>
                </a:solidFill>
              </a:rPr>
              <a:t>В разделе </a:t>
            </a:r>
            <a:r>
              <a:rPr lang="ru-RU" b="1" dirty="0" smtClean="0">
                <a:solidFill>
                  <a:srgbClr val="FFC000"/>
                </a:solidFill>
              </a:rPr>
              <a:t>3.1: 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76690"/>
            <a:ext cx="8352928" cy="544865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наименования </a:t>
            </a:r>
            <a:r>
              <a:rPr lang="ru-RU" sz="3200" b="1" dirty="0"/>
              <a:t>показателей должны соответствовать зафиксированным в Соглашении с распорядителем средств </a:t>
            </a:r>
            <a:r>
              <a:rPr lang="ru-RU" sz="3200" b="1" dirty="0" smtClean="0"/>
              <a:t>(согласно пункту 5.3.3</a:t>
            </a:r>
            <a:r>
              <a:rPr lang="ru-RU" sz="3200" b="1" dirty="0"/>
              <a:t>. части 5 Соглашения);</a:t>
            </a:r>
          </a:p>
          <a:p>
            <a:r>
              <a:rPr lang="ru-RU" sz="3200" b="1" dirty="0" smtClean="0"/>
              <a:t>в </a:t>
            </a:r>
            <a:r>
              <a:rPr lang="ru-RU" sz="3200" b="1" dirty="0"/>
              <a:t>столбце «Значение показателя» приводится значение, установленное соответствующим пунктом Соглашения с распорядителем средств;</a:t>
            </a: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6054035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836712"/>
            <a:ext cx="7776864" cy="5112568"/>
          </a:xfrm>
        </p:spPr>
        <p:txBody>
          <a:bodyPr/>
          <a:lstStyle/>
          <a:p>
            <a:r>
              <a:rPr lang="ru-RU" sz="3200" b="1" dirty="0" smtClean="0"/>
              <a:t>в </a:t>
            </a:r>
            <a:r>
              <a:rPr lang="ru-RU" sz="3200" b="1" dirty="0"/>
              <a:t>столбце «Фактическое значение показателя» приводится значение, достигнутое по окончании реализации мероприятий проекта.</a:t>
            </a:r>
          </a:p>
          <a:p>
            <a:r>
              <a:rPr lang="ru-RU" sz="3200" b="1" dirty="0" smtClean="0"/>
              <a:t>в </a:t>
            </a:r>
            <a:r>
              <a:rPr lang="ru-RU" sz="3200" b="1" dirty="0"/>
              <a:t>случае </a:t>
            </a:r>
            <a:r>
              <a:rPr lang="ru-RU" sz="3200" b="1" dirty="0" err="1"/>
              <a:t>недостижения</a:t>
            </a:r>
            <a:r>
              <a:rPr lang="ru-RU" sz="3200" b="1" dirty="0"/>
              <a:t> значений показателей необходимо указать причины их </a:t>
            </a:r>
            <a:r>
              <a:rPr lang="ru-RU" sz="3200" b="1" dirty="0" err="1"/>
              <a:t>недостижения</a:t>
            </a:r>
            <a:r>
              <a:rPr lang="ru-RU" sz="3200" b="1" dirty="0"/>
              <a:t> (в примечаниях к таблице)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5112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816042"/>
          </a:xfrm>
        </p:spPr>
        <p:txBody>
          <a:bodyPr/>
          <a:lstStyle/>
          <a:p>
            <a:r>
              <a:rPr lang="ru-RU" b="1" dirty="0">
                <a:solidFill>
                  <a:srgbClr val="FFC000"/>
                </a:solidFill>
              </a:rPr>
              <a:t>В разделе </a:t>
            </a:r>
            <a:r>
              <a:rPr lang="ru-RU" b="1" dirty="0" smtClean="0">
                <a:solidFill>
                  <a:srgbClr val="FFC000"/>
                </a:solidFill>
              </a:rPr>
              <a:t>3.2:</a:t>
            </a:r>
            <a:r>
              <a:rPr lang="ru-RU" b="1" dirty="0">
                <a:solidFill>
                  <a:srgbClr val="FFC000"/>
                </a:solidFill>
              </a:rPr>
              <a:t/>
            </a:r>
            <a:br>
              <a:rPr lang="ru-RU" b="1" dirty="0">
                <a:solidFill>
                  <a:srgbClr val="FFC000"/>
                </a:solidFill>
              </a:rPr>
            </a:b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6572" y="1412776"/>
            <a:ext cx="7803859" cy="4968552"/>
          </a:xfrm>
        </p:spPr>
        <p:txBody>
          <a:bodyPr>
            <a:normAutofit lnSpcReduction="10000"/>
          </a:bodyPr>
          <a:lstStyle/>
          <a:p>
            <a:r>
              <a:rPr lang="ru-RU" sz="3600" b="1" dirty="0" smtClean="0"/>
              <a:t>вносится </a:t>
            </a:r>
            <a:r>
              <a:rPr lang="ru-RU" sz="3600" b="1" dirty="0"/>
              <a:t>информация по показателям, зафиксированным в пункте </a:t>
            </a:r>
            <a:r>
              <a:rPr lang="ru-RU" sz="3600" b="1" dirty="0" smtClean="0"/>
              <a:t>5.3.3. </a:t>
            </a:r>
            <a:r>
              <a:rPr lang="ru-RU" sz="3600" b="1" dirty="0"/>
              <a:t>части </a:t>
            </a:r>
            <a:r>
              <a:rPr lang="ru-RU" sz="3600" b="1" dirty="0" smtClean="0"/>
              <a:t>5 Соглашения</a:t>
            </a:r>
          </a:p>
          <a:p>
            <a:r>
              <a:rPr lang="ru-RU" sz="3600" b="1" dirty="0" smtClean="0"/>
              <a:t>в </a:t>
            </a:r>
            <a:r>
              <a:rPr lang="ru-RU" sz="3600" b="1" dirty="0"/>
              <a:t>случае </a:t>
            </a:r>
            <a:r>
              <a:rPr lang="ru-RU" sz="3600" b="1" dirty="0" err="1"/>
              <a:t>недостижения</a:t>
            </a:r>
            <a:r>
              <a:rPr lang="ru-RU" sz="3600" b="1" dirty="0"/>
              <a:t> плановых значений показателей необходимо указать причины их </a:t>
            </a:r>
            <a:r>
              <a:rPr lang="ru-RU" sz="3600" b="1" dirty="0" err="1"/>
              <a:t>недостижения</a:t>
            </a:r>
            <a:endParaRPr lang="ru-RU" sz="3600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33627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76672"/>
            <a:ext cx="8352928" cy="5976664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установленные </a:t>
            </a:r>
            <a:r>
              <a:rPr lang="ru-RU" sz="3600" b="1" dirty="0"/>
              <a:t>в форме отчета </a:t>
            </a:r>
            <a:r>
              <a:rPr lang="ru-RU" sz="3600" b="1" u="sng" dirty="0"/>
              <a:t>строки таблицы не удаляются</a:t>
            </a:r>
            <a:r>
              <a:rPr lang="ru-RU" sz="3600" b="1" dirty="0"/>
              <a:t>; </a:t>
            </a:r>
            <a:endParaRPr lang="ru-RU" sz="3600" b="1" dirty="0" smtClean="0"/>
          </a:p>
          <a:p>
            <a:r>
              <a:rPr lang="ru-RU" sz="3600" b="1" dirty="0" smtClean="0"/>
              <a:t>в </a:t>
            </a:r>
            <a:r>
              <a:rPr lang="ru-RU" sz="3600" b="1" dirty="0"/>
              <a:t>случае отсутствия в Соглашении с распорядителем средств установленных значений по показателям раздела 3.2, в столбце напротив наименования показателя необходимо указать «не установлено соглашением</a:t>
            </a:r>
            <a:r>
              <a:rPr lang="ru-RU" sz="3600" b="1" dirty="0" smtClean="0"/>
              <a:t>»</a:t>
            </a:r>
            <a:endParaRPr lang="ru-RU" sz="3600" b="1" dirty="0"/>
          </a:p>
          <a:p>
            <a:endParaRPr lang="ru-RU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7"/>
            <a:ext cx="8208912" cy="5267679"/>
          </a:xfrm>
        </p:spPr>
        <p:txBody>
          <a:bodyPr/>
          <a:lstStyle/>
          <a:p>
            <a:r>
              <a:rPr lang="ru-RU" sz="3600" b="1" dirty="0"/>
              <a:t>Часть 1 ст. 32 Федерального закона от 12.01.1996 № 7-ФЗ:  «Некоммерческая организация ведет бухгалтерский учет и статистическую отчетность в порядке, установленном законодательством Российской Федерации»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2137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744034"/>
          </a:xfrm>
        </p:spPr>
        <p:txBody>
          <a:bodyPr/>
          <a:lstStyle/>
          <a:p>
            <a:r>
              <a:rPr lang="ru-RU" b="1" dirty="0">
                <a:solidFill>
                  <a:srgbClr val="FFC000"/>
                </a:solidFill>
              </a:rPr>
              <a:t>В разделе 4:</a:t>
            </a:r>
            <a:br>
              <a:rPr lang="ru-RU" b="1" dirty="0">
                <a:solidFill>
                  <a:srgbClr val="FFC000"/>
                </a:solidFill>
              </a:rPr>
            </a:b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12776"/>
            <a:ext cx="7704856" cy="4824536"/>
          </a:xfrm>
        </p:spPr>
        <p:txBody>
          <a:bodyPr>
            <a:normAutofit fontScale="92500" lnSpcReduction="10000"/>
          </a:bodyPr>
          <a:lstStyle/>
          <a:p>
            <a:r>
              <a:rPr lang="ru-RU" sz="3600" b="1" dirty="0" smtClean="0"/>
              <a:t>лишние </a:t>
            </a:r>
            <a:r>
              <a:rPr lang="ru-RU" sz="3600" b="1" dirty="0"/>
              <a:t>строки таблицы удаляются;</a:t>
            </a:r>
          </a:p>
          <a:p>
            <a:r>
              <a:rPr lang="ru-RU" sz="3600" b="1" dirty="0" smtClean="0"/>
              <a:t>обязательно </a:t>
            </a:r>
            <a:r>
              <a:rPr lang="ru-RU" sz="3600" b="1" dirty="0"/>
              <a:t>указывать наименование издания и название публикации. Для информационной сети Интернет – давать полные ссылки на соответствующие страницы сайтов или групп в социальных </a:t>
            </a:r>
            <a:r>
              <a:rPr lang="ru-RU" sz="3600" b="1" dirty="0" smtClean="0"/>
              <a:t>сетях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67484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896" cy="4824536"/>
          </a:xfrm>
        </p:spPr>
        <p:txBody>
          <a:bodyPr>
            <a:normAutofit fontScale="85000" lnSpcReduction="10000"/>
          </a:bodyPr>
          <a:lstStyle/>
          <a:p>
            <a:r>
              <a:rPr lang="ru-RU" sz="3600" b="1" u="sng" dirty="0" smtClean="0"/>
              <a:t>необходимо </a:t>
            </a:r>
            <a:r>
              <a:rPr lang="ru-RU" sz="3600" b="1" u="sng" dirty="0"/>
              <a:t>описывать мероприятия </a:t>
            </a:r>
            <a:r>
              <a:rPr lang="ru-RU" sz="3600" b="1" dirty="0"/>
              <a:t>календарного плана, приложенного к Соглашению – что, где, когда, </a:t>
            </a:r>
            <a:r>
              <a:rPr lang="ru-RU" sz="3600" b="1" u="sng" dirty="0"/>
              <a:t>насколько успешно</a:t>
            </a:r>
            <a:r>
              <a:rPr lang="ru-RU" sz="3600" b="1" dirty="0"/>
              <a:t>, а также географический охват, использование оборудования, транспорта, изготовление продукции, способов распространения продукции и информации, </a:t>
            </a:r>
            <a:r>
              <a:rPr lang="ru-RU" sz="3600" b="1" u="sng" dirty="0"/>
              <a:t>разработка методик, моделей</a:t>
            </a:r>
            <a:r>
              <a:rPr lang="ru-RU" sz="3600" b="1" dirty="0"/>
              <a:t> и т.п</a:t>
            </a:r>
            <a:r>
              <a:rPr lang="ru-RU" sz="3600" b="1" dirty="0" smtClean="0"/>
              <a:t>.;</a:t>
            </a:r>
          </a:p>
          <a:p>
            <a:endParaRPr lang="ru-RU" b="1" u="sng" dirty="0" smtClean="0">
              <a:solidFill>
                <a:srgbClr val="FFC00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744034"/>
          </a:xfrm>
        </p:spPr>
        <p:txBody>
          <a:bodyPr/>
          <a:lstStyle/>
          <a:p>
            <a:r>
              <a:rPr lang="ru-RU" b="1" dirty="0">
                <a:solidFill>
                  <a:srgbClr val="FFC000"/>
                </a:solidFill>
              </a:rPr>
              <a:t>В разделе </a:t>
            </a:r>
            <a:r>
              <a:rPr lang="ru-RU" b="1" dirty="0" smtClean="0">
                <a:solidFill>
                  <a:srgbClr val="FFC000"/>
                </a:solidFill>
              </a:rPr>
              <a:t>5:</a:t>
            </a:r>
            <a:endParaRPr lang="ru-RU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136904" cy="648072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анализ </a:t>
            </a:r>
            <a:r>
              <a:rPr lang="ru-RU" sz="2800" b="1" dirty="0">
                <a:solidFill>
                  <a:srgbClr val="FFC000"/>
                </a:solidFill>
              </a:rPr>
              <a:t>результатов </a:t>
            </a:r>
            <a:r>
              <a:rPr lang="ru-RU" sz="2800" b="1" u="sng" dirty="0" smtClean="0">
                <a:solidFill>
                  <a:srgbClr val="FFC000"/>
                </a:solidFill>
              </a:rPr>
              <a:t>обязателен</a:t>
            </a:r>
            <a:r>
              <a:rPr lang="ru-RU" sz="2800" b="1" dirty="0" smtClean="0"/>
              <a:t>: </a:t>
            </a:r>
          </a:p>
          <a:p>
            <a:pPr>
              <a:buFontTx/>
              <a:buChar char="-"/>
            </a:pPr>
            <a:r>
              <a:rPr lang="ru-RU" sz="2800" b="1" dirty="0"/>
              <a:t>что реализация проекта дала населению в целом и/или отдельной категории граждан-получателей услуг (адресатов выполненных работ</a:t>
            </a:r>
            <a:r>
              <a:rPr lang="ru-RU" sz="2800" b="1" dirty="0" smtClean="0"/>
              <a:t>);</a:t>
            </a:r>
            <a:endParaRPr lang="ru-RU" sz="2800" b="1" dirty="0"/>
          </a:p>
          <a:p>
            <a:pPr>
              <a:buFontTx/>
              <a:buChar char="-"/>
            </a:pPr>
            <a:r>
              <a:rPr lang="ru-RU" sz="2800" b="1" dirty="0"/>
              <a:t> насколько результат соотносится с целями программы, с прогнозами при разработке программы и планировании мероприятий и </a:t>
            </a:r>
            <a:r>
              <a:rPr lang="ru-RU" sz="2800" b="1" dirty="0" smtClean="0"/>
              <a:t>показателей;</a:t>
            </a:r>
            <a:endParaRPr lang="ru-RU" sz="2800" b="1" dirty="0"/>
          </a:p>
          <a:p>
            <a:pPr>
              <a:buFontTx/>
              <a:buChar char="-"/>
            </a:pPr>
            <a:r>
              <a:rPr lang="ru-RU" sz="2800" b="1" dirty="0"/>
              <a:t>насколько рационально и эффективно использованы средства краевого </a:t>
            </a:r>
            <a:r>
              <a:rPr lang="ru-RU" sz="2800" b="1" dirty="0" smtClean="0"/>
              <a:t>бюджета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2987729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268760"/>
            <a:ext cx="7992888" cy="5184576"/>
          </a:xfrm>
        </p:spPr>
        <p:txBody>
          <a:bodyPr/>
          <a:lstStyle/>
          <a:p>
            <a:r>
              <a:rPr lang="ru-RU" sz="3600" b="1" dirty="0"/>
              <a:t>анализ проводится с учетом сравнительных характеристик значений плановых и фактических показателей, запланированных и реализованных мероприятий программы согласно календарному плану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42124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3974" y="332656"/>
            <a:ext cx="7055380" cy="744034"/>
          </a:xfrm>
        </p:spPr>
        <p:txBody>
          <a:bodyPr/>
          <a:lstStyle/>
          <a:p>
            <a:r>
              <a:rPr lang="ru-RU" b="1" dirty="0">
                <a:solidFill>
                  <a:srgbClr val="FFC000"/>
                </a:solidFill>
              </a:rPr>
              <a:t>В разделе 5</a:t>
            </a:r>
            <a:r>
              <a:rPr lang="ru-RU" b="1" dirty="0" smtClean="0">
                <a:solidFill>
                  <a:srgbClr val="FFC000"/>
                </a:solidFill>
              </a:rPr>
              <a:t>: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556792"/>
            <a:ext cx="8136904" cy="4968552"/>
          </a:xfrm>
        </p:spPr>
        <p:txBody>
          <a:bodyPr/>
          <a:lstStyle/>
          <a:p>
            <a:r>
              <a:rPr lang="ru-RU" sz="3600" b="1" dirty="0" smtClean="0"/>
              <a:t>при </a:t>
            </a:r>
            <a:r>
              <a:rPr lang="ru-RU" sz="3600" b="1" dirty="0" err="1"/>
              <a:t>недостижении</a:t>
            </a:r>
            <a:r>
              <a:rPr lang="ru-RU" sz="3600" b="1" dirty="0"/>
              <a:t> запланированных значений показателей – </a:t>
            </a:r>
            <a:r>
              <a:rPr lang="ru-RU" sz="3600" b="1" u="sng" dirty="0"/>
              <a:t>обязательно описание </a:t>
            </a:r>
            <a:r>
              <a:rPr lang="ru-RU" sz="3600" b="1" u="sng" dirty="0" smtClean="0"/>
              <a:t>причин и мер</a:t>
            </a:r>
            <a:r>
              <a:rPr lang="ru-RU" sz="3600" b="1" dirty="0"/>
              <a:t>, которые необходимо предпринять во избежание ошибок в будущих программах (проектах);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38023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76672"/>
            <a:ext cx="7901014" cy="5951014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описание </a:t>
            </a:r>
            <a:r>
              <a:rPr lang="ru-RU" sz="3600" b="1" u="sng" dirty="0"/>
              <a:t>возможностей усовершенствования </a:t>
            </a:r>
            <a:r>
              <a:rPr lang="ru-RU" sz="3600" b="1" dirty="0"/>
              <a:t>методик и технологий работы по программе (проекту);</a:t>
            </a:r>
          </a:p>
          <a:p>
            <a:r>
              <a:rPr lang="ru-RU" sz="3600" b="1" dirty="0" smtClean="0">
                <a:solidFill>
                  <a:srgbClr val="FFC000"/>
                </a:solidFill>
              </a:rPr>
              <a:t>общие </a:t>
            </a:r>
            <a:r>
              <a:rPr lang="ru-RU" sz="3600" b="1" dirty="0">
                <a:solidFill>
                  <a:srgbClr val="FFC000"/>
                </a:solidFill>
              </a:rPr>
              <a:t>выводы, пути и способы </a:t>
            </a:r>
            <a:r>
              <a:rPr lang="ru-RU" sz="3600" b="1" u="sng" dirty="0">
                <a:solidFill>
                  <a:srgbClr val="FFC000"/>
                </a:solidFill>
              </a:rPr>
              <a:t>развития программы </a:t>
            </a:r>
            <a:r>
              <a:rPr lang="ru-RU" sz="3600" b="1" dirty="0">
                <a:solidFill>
                  <a:srgbClr val="FFC000"/>
                </a:solidFill>
              </a:rPr>
              <a:t>на последующих этапах;</a:t>
            </a:r>
          </a:p>
          <a:p>
            <a:r>
              <a:rPr lang="ru-RU" sz="3600" b="1" dirty="0" smtClean="0"/>
              <a:t>прочая </a:t>
            </a:r>
            <a:r>
              <a:rPr lang="ru-RU" sz="3600" b="1" dirty="0"/>
              <a:t>информация – на усмотрение получателя субсидии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055380" cy="672026"/>
          </a:xfrm>
        </p:spPr>
        <p:txBody>
          <a:bodyPr/>
          <a:lstStyle/>
          <a:p>
            <a:r>
              <a:rPr lang="ru-RU" b="1" dirty="0">
                <a:solidFill>
                  <a:srgbClr val="FFC000"/>
                </a:solidFill>
              </a:rPr>
              <a:t>ВАЖНО!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90" y="1196752"/>
            <a:ext cx="8181065" cy="5328592"/>
          </a:xfrm>
        </p:spPr>
        <p:txBody>
          <a:bodyPr>
            <a:normAutofit fontScale="92500"/>
          </a:bodyPr>
          <a:lstStyle/>
          <a:p>
            <a:r>
              <a:rPr lang="ru-RU" sz="3600" b="1" u="sng" dirty="0"/>
              <a:t>А</a:t>
            </a:r>
            <a:r>
              <a:rPr lang="ru-RU" sz="3600" b="1" u="sng" dirty="0" smtClean="0"/>
              <a:t>бсолютно </a:t>
            </a:r>
            <a:r>
              <a:rPr lang="ru-RU" sz="3600" b="1" u="sng" dirty="0"/>
              <a:t>недопустимо</a:t>
            </a:r>
            <a:r>
              <a:rPr lang="ru-RU" sz="3600" b="1" dirty="0"/>
              <a:t>, если  у вас в отчете нет информации о результатах программы и их оценке, а  формулировка причины изложена как «проект будет оценен по итогам реализации». Оценка </a:t>
            </a:r>
            <a:r>
              <a:rPr lang="ru-RU" sz="3600" b="1" u="sng" dirty="0"/>
              <a:t>должна быть предоставлена </a:t>
            </a:r>
            <a:r>
              <a:rPr lang="ru-RU" sz="3600" b="1" dirty="0"/>
              <a:t>по состоянию на момент представления </a:t>
            </a:r>
            <a:r>
              <a:rPr lang="ru-RU" sz="3600" b="1" dirty="0" smtClean="0"/>
              <a:t>отчета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07003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496944" cy="5544616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Данные раздела «описание результатов» должны содержать следующую информацию:</a:t>
            </a:r>
          </a:p>
          <a:p>
            <a:pPr marL="0" indent="0">
              <a:buNone/>
            </a:pPr>
            <a:r>
              <a:rPr lang="ru-RU" sz="3600" b="1" dirty="0" smtClean="0"/>
              <a:t> </a:t>
            </a:r>
          </a:p>
          <a:p>
            <a:pPr>
              <a:buNone/>
            </a:pPr>
            <a:r>
              <a:rPr lang="ru-RU" sz="3600" b="1" dirty="0" smtClean="0"/>
              <a:t>	а) какую цель преследовал </a:t>
            </a:r>
            <a:r>
              <a:rPr lang="ru-RU" sz="3600" b="1" dirty="0" smtClean="0"/>
              <a:t>проект; </a:t>
            </a:r>
            <a:endParaRPr lang="ru-RU" sz="3600" b="1" dirty="0" smtClean="0"/>
          </a:p>
          <a:p>
            <a:pPr>
              <a:buNone/>
            </a:pPr>
            <a:r>
              <a:rPr lang="ru-RU" sz="3600" b="1" dirty="0" smtClean="0"/>
              <a:t>	б) какими методами достигалась поставленная цель; </a:t>
            </a:r>
          </a:p>
          <a:p>
            <a:pPr>
              <a:buNone/>
            </a:pPr>
            <a:r>
              <a:rPr lang="ru-RU" sz="2800" b="1" dirty="0" smtClean="0"/>
              <a:t>	</a:t>
            </a:r>
            <a:endParaRPr lang="ru-RU" sz="2800" b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7776864" cy="5184576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C000"/>
                </a:solidFill>
              </a:rPr>
              <a:t>	</a:t>
            </a:r>
            <a:r>
              <a:rPr lang="ru-RU" sz="3600" b="1" dirty="0" smtClean="0"/>
              <a:t>в</a:t>
            </a:r>
            <a:r>
              <a:rPr lang="ru-RU" sz="3600" b="1" dirty="0"/>
              <a:t>) какие </a:t>
            </a:r>
            <a:r>
              <a:rPr lang="ru-RU" sz="3600" b="1" dirty="0" err="1"/>
              <a:t>благополучатели</a:t>
            </a:r>
            <a:r>
              <a:rPr lang="ru-RU" sz="3600" b="1" dirty="0"/>
              <a:t> и какую услугу получили (количественные результаты</a:t>
            </a:r>
            <a:r>
              <a:rPr lang="ru-RU" sz="3600" b="1" dirty="0" smtClean="0"/>
              <a:t>);</a:t>
            </a:r>
            <a:endParaRPr lang="ru-RU" sz="3600" b="1" dirty="0"/>
          </a:p>
          <a:p>
            <a:pPr>
              <a:buNone/>
            </a:pPr>
            <a:r>
              <a:rPr lang="ru-RU" sz="3600" b="1" dirty="0"/>
              <a:t>	г) как полученные услуги или выполненные организацией работы изменили жизнь </a:t>
            </a:r>
            <a:r>
              <a:rPr lang="ru-RU" sz="3600" b="1" dirty="0" err="1"/>
              <a:t>благополучателей</a:t>
            </a:r>
            <a:r>
              <a:rPr lang="ru-RU" sz="3600" b="1" dirty="0"/>
              <a:t> к лучшему (качественные результаты)</a:t>
            </a:r>
          </a:p>
        </p:txBody>
      </p:sp>
    </p:spTree>
    <p:extLst>
      <p:ext uri="{BB962C8B-B14F-4D97-AF65-F5344CB8AC3E}">
        <p14:creationId xmlns:p14="http://schemas.microsoft.com/office/powerpoint/2010/main" val="37541651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5470"/>
          </a:xfrm>
        </p:spPr>
        <p:txBody>
          <a:bodyPr/>
          <a:lstStyle/>
          <a:p>
            <a:r>
              <a:rPr lang="ru-RU" b="1" dirty="0" smtClean="0">
                <a:solidFill>
                  <a:srgbClr val="FFC000"/>
                </a:solidFill>
              </a:rPr>
              <a:t>ВАЖНО!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При описании </a:t>
            </a:r>
            <a:r>
              <a:rPr lang="ru-RU" sz="2800" b="1" dirty="0" smtClean="0">
                <a:solidFill>
                  <a:srgbClr val="FFC000"/>
                </a:solidFill>
              </a:rPr>
              <a:t>количественных результатов</a:t>
            </a:r>
            <a:r>
              <a:rPr lang="ru-RU" sz="2800" b="1" dirty="0" smtClean="0"/>
              <a:t> нужно стремиться к тому, чтобы из представленных данных можно было сделать вывод об экономической эффективности предоставленных услуг. То есть: необходимо сопоставлять </a:t>
            </a:r>
            <a:r>
              <a:rPr lang="ru-RU" sz="2800" b="1" u="sng" dirty="0" smtClean="0"/>
              <a:t>сколько денег </a:t>
            </a:r>
            <a:r>
              <a:rPr lang="ru-RU" sz="2800" b="1" dirty="0" smtClean="0"/>
              <a:t>было выделено на программу, </a:t>
            </a:r>
            <a:r>
              <a:rPr lang="ru-RU" sz="2800" b="1" u="sng" dirty="0" smtClean="0"/>
              <a:t>сколько </a:t>
            </a:r>
            <a:r>
              <a:rPr lang="ru-RU" sz="2800" b="1" u="sng" dirty="0" err="1" smtClean="0"/>
              <a:t>благополучателей</a:t>
            </a:r>
            <a:r>
              <a:rPr lang="ru-RU" sz="2800" b="1" u="sng" dirty="0" smtClean="0"/>
              <a:t> </a:t>
            </a:r>
            <a:r>
              <a:rPr lang="ru-RU" sz="2800" b="1" dirty="0" smtClean="0"/>
              <a:t>было в проекте, и разделив одно на другое, делаем вывод, </a:t>
            </a:r>
            <a:r>
              <a:rPr lang="ru-RU" sz="2800" b="1" u="sng" dirty="0" smtClean="0"/>
              <a:t>сколько стоили </a:t>
            </a:r>
            <a:r>
              <a:rPr lang="ru-RU" sz="2800" b="1" dirty="0" smtClean="0"/>
              <a:t>услуги или работа, которые были предоставлены/ выполнены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136904" cy="5904655"/>
          </a:xfrm>
        </p:spPr>
        <p:txBody>
          <a:bodyPr>
            <a:normAutofit lnSpcReduction="10000"/>
          </a:bodyPr>
          <a:lstStyle/>
          <a:p>
            <a:r>
              <a:rPr lang="ru-RU" sz="3600" b="1" dirty="0"/>
              <a:t>Федеральный закон от 06.12.2011 № 402-ФЗ «О бухгалтерском учете» устанавливает единые требования к бухгалтерскому учету, в том числе бухгалтерской (финансовой) отчетности, а также создание правового механизма регулирования бухгалтерского учета</a:t>
            </a:r>
          </a:p>
          <a:p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4112577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80920" cy="5904656"/>
          </a:xfrm>
        </p:spPr>
        <p:txBody>
          <a:bodyPr/>
          <a:lstStyle/>
          <a:p>
            <a:r>
              <a:rPr lang="ru-RU" sz="2800" b="1" dirty="0">
                <a:solidFill>
                  <a:srgbClr val="FFC000"/>
                </a:solidFill>
              </a:rPr>
              <a:t>Например</a:t>
            </a:r>
            <a:r>
              <a:rPr lang="ru-RU" sz="2800" b="1" dirty="0"/>
              <a:t>: на 100 000 рублей 10 беременных женщин из неблагополучных семей получили услуги по сопровождению, т.е. на сопровождение одной женщины было потрачено 10 000 рублей. В результате сопровождения 5 женщин приняли решение сохранить детей в семье.  Содержание 1 ребенка в детском доме стоило бы государству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500 </a:t>
            </a:r>
            <a:r>
              <a:rPr lang="ru-RU" sz="2800" b="1" dirty="0"/>
              <a:t>000 рублей в год, </a:t>
            </a:r>
            <a:r>
              <a:rPr lang="ru-RU" sz="2800" b="1" dirty="0" err="1"/>
              <a:t>т.о</a:t>
            </a:r>
            <a:r>
              <a:rPr lang="ru-RU" sz="2800" b="1" dirty="0" smtClean="0"/>
              <a:t>.,</a:t>
            </a:r>
            <a:r>
              <a:rPr lang="ru-RU" sz="2800" b="1" dirty="0"/>
              <a:t>  вложив 100 000 рублей мы сэкономили государству благодаря проекту 2 500 000 рублей </a:t>
            </a:r>
            <a:r>
              <a:rPr lang="ru-RU" sz="2800" b="1" dirty="0" smtClean="0"/>
              <a:t>ежегодно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49023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7341"/>
            <a:ext cx="7055380" cy="744034"/>
          </a:xfrm>
        </p:spPr>
        <p:txBody>
          <a:bodyPr/>
          <a:lstStyle/>
          <a:p>
            <a:r>
              <a:rPr lang="ru-RU" b="1" dirty="0" smtClean="0">
                <a:solidFill>
                  <a:srgbClr val="FFC000"/>
                </a:solidFill>
              </a:rPr>
              <a:t>ВАЖНО!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21374"/>
            <a:ext cx="8496944" cy="5575977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При описании </a:t>
            </a:r>
            <a:r>
              <a:rPr lang="ru-RU" sz="2800" b="1" dirty="0" smtClean="0">
                <a:solidFill>
                  <a:srgbClr val="FFC000"/>
                </a:solidFill>
              </a:rPr>
              <a:t>качественных результатов</a:t>
            </a:r>
            <a:r>
              <a:rPr lang="ru-RU" sz="2800" b="1" dirty="0" smtClean="0"/>
              <a:t>, необходимо указывать те, которые можно </a:t>
            </a:r>
            <a:r>
              <a:rPr lang="ru-RU" sz="2800" b="1" u="sng" dirty="0" smtClean="0"/>
              <a:t>реально оценить (проверить)</a:t>
            </a:r>
            <a:r>
              <a:rPr lang="ru-RU" sz="2800" b="1" dirty="0" smtClean="0"/>
              <a:t>. 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FFC000"/>
                </a:solidFill>
              </a:rPr>
              <a:t>Например</a:t>
            </a:r>
            <a:r>
              <a:rPr lang="ru-RU" sz="2800" b="1" dirty="0" smtClean="0"/>
              <a:t>: при результатах типа «повысились патриотические настроения», «сформированы навыки здорового образа жизни», «повысился уровень мотивации к волонтерской деятельности», обязательно представлять </a:t>
            </a:r>
            <a:r>
              <a:rPr lang="ru-RU" sz="2800" b="1" u="sng" dirty="0" smtClean="0"/>
              <a:t>методику оценки</a:t>
            </a:r>
            <a:r>
              <a:rPr lang="ru-RU" sz="2800" b="1" dirty="0" smtClean="0"/>
              <a:t>. Лучше указывать только те качественные результаты, которые могут быть реально оценены (проверены). </a:t>
            </a:r>
            <a:endParaRPr lang="ru-RU" sz="2800" b="1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C000"/>
                </a:solidFill>
              </a:rPr>
              <a:t>МЕРЫ ОТВЕТСТВЕННОСТИ</a:t>
            </a:r>
            <a:br>
              <a:rPr lang="ru-RU" b="1" dirty="0">
                <a:solidFill>
                  <a:srgbClr val="FFC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3095" y="1556792"/>
            <a:ext cx="8229600" cy="4726878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Нарушение </a:t>
            </a:r>
            <a:r>
              <a:rPr lang="ru-RU" sz="3600" b="1" i="1" dirty="0" smtClean="0"/>
              <a:t>сроков предоставления отчетности,</a:t>
            </a:r>
            <a:r>
              <a:rPr lang="ru-RU" sz="3600" b="1" dirty="0" smtClean="0"/>
              <a:t> </a:t>
            </a:r>
            <a:r>
              <a:rPr lang="ru-RU" sz="3600" b="1" i="1" dirty="0" err="1" smtClean="0"/>
              <a:t>недостижение</a:t>
            </a:r>
            <a:r>
              <a:rPr lang="ru-RU" sz="3600" b="1" i="1" dirty="0" smtClean="0"/>
              <a:t> установленных соглашением значений показателей </a:t>
            </a:r>
            <a:r>
              <a:rPr lang="ru-RU" sz="3600" b="1" dirty="0" smtClean="0"/>
              <a:t>при отсутствии обстоятельств непреодолимой силы </a:t>
            </a:r>
            <a:r>
              <a:rPr lang="ru-RU" sz="3600" b="1" u="sng" dirty="0" smtClean="0"/>
              <a:t>влечет применение мер ответственности</a:t>
            </a:r>
            <a:endParaRPr lang="ru-RU" sz="3600" b="1" dirty="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80920" cy="6048672"/>
          </a:xfrm>
        </p:spPr>
        <p:txBody>
          <a:bodyPr/>
          <a:lstStyle/>
          <a:p>
            <a:r>
              <a:rPr lang="ru-RU" sz="2800" b="1" dirty="0">
                <a:solidFill>
                  <a:srgbClr val="FFC000"/>
                </a:solidFill>
              </a:rPr>
              <a:t>Действующим Порядком определены </a:t>
            </a:r>
            <a:r>
              <a:rPr lang="ru-RU" sz="2800" b="1" dirty="0" smtClean="0">
                <a:solidFill>
                  <a:srgbClr val="FFC000"/>
                </a:solidFill>
              </a:rPr>
              <a:t>меры:</a:t>
            </a:r>
            <a:r>
              <a:rPr lang="ru-RU" sz="2800" b="1" dirty="0" smtClean="0"/>
              <a:t> </a:t>
            </a:r>
            <a:endParaRPr lang="ru-RU" sz="2800" b="1" dirty="0"/>
          </a:p>
          <a:p>
            <a:pPr marL="0" indent="0">
              <a:buNone/>
            </a:pPr>
            <a:r>
              <a:rPr lang="ru-RU" sz="2800" b="1" dirty="0" smtClean="0"/>
              <a:t>- </a:t>
            </a:r>
            <a:r>
              <a:rPr lang="ru-RU" sz="2800" b="1" dirty="0"/>
              <a:t>В случае нарушения правовой дисциплины </a:t>
            </a:r>
            <a:r>
              <a:rPr lang="ru-RU" sz="2800" b="1" dirty="0" smtClean="0"/>
              <a:t>СОНКО -	победителем </a:t>
            </a:r>
            <a:r>
              <a:rPr lang="ru-RU" sz="2800" b="1" dirty="0"/>
              <a:t>конкурса в части своевременного </a:t>
            </a:r>
            <a:r>
              <a:rPr lang="ru-RU" sz="2800" b="1" dirty="0" smtClean="0"/>
              <a:t>представления </a:t>
            </a:r>
            <a:r>
              <a:rPr lang="ru-RU" sz="2800" b="1" dirty="0"/>
              <a:t>отчета об использовании субсидии на </a:t>
            </a:r>
            <a:r>
              <a:rPr lang="ru-RU" sz="2800" b="1" dirty="0" smtClean="0"/>
              <a:t>	реализацию </a:t>
            </a:r>
            <a:r>
              <a:rPr lang="ru-RU" sz="2800" b="1" dirty="0"/>
              <a:t>социально значимой программы (проекта) в </a:t>
            </a:r>
            <a:r>
              <a:rPr lang="ru-RU" sz="2800" b="1" dirty="0" smtClean="0"/>
              <a:t>соответствующий </a:t>
            </a:r>
            <a:r>
              <a:rPr lang="ru-RU" sz="2800" b="1" dirty="0"/>
              <a:t>исполнительный орган государственной </a:t>
            </a:r>
            <a:r>
              <a:rPr lang="ru-RU" sz="2800" b="1" dirty="0" smtClean="0"/>
              <a:t>	власти </a:t>
            </a:r>
            <a:r>
              <a:rPr lang="ru-RU" sz="2800" b="1" dirty="0"/>
              <a:t>Камчатского края за три отчетных финансовых </a:t>
            </a:r>
            <a:r>
              <a:rPr lang="ru-RU" sz="2800" b="1" dirty="0" smtClean="0"/>
              <a:t>	года</a:t>
            </a:r>
            <a:r>
              <a:rPr lang="ru-RU" sz="2800" b="1" dirty="0"/>
              <a:t>, значение рейтинга программы (проекта) </a:t>
            </a:r>
            <a:r>
              <a:rPr lang="ru-RU" sz="2800" b="1" dirty="0" smtClean="0"/>
              <a:t>уменьшается </a:t>
            </a:r>
            <a:r>
              <a:rPr lang="ru-RU" sz="2800" b="1" dirty="0"/>
              <a:t>на 4 </a:t>
            </a:r>
            <a:r>
              <a:rPr lang="ru-RU" sz="2800" b="1" dirty="0" smtClean="0"/>
              <a:t>балла</a:t>
            </a:r>
            <a:endParaRPr lang="ru-RU" sz="28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06543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08912" cy="5760640"/>
          </a:xfrm>
        </p:spPr>
        <p:txBody>
          <a:bodyPr/>
          <a:lstStyle/>
          <a:p>
            <a:r>
              <a:rPr lang="ru-RU" sz="3200" b="1" dirty="0"/>
              <a:t>- В случае если в отчетном финансовом году СОНКО не достигнуты значения показателей результативности предоставления субсидии, установленные в соглашении о предоставлении субсидии, объем субсидии, предусмотренный на текущий финансовый год, подлежит сокращению в порядке и размерах, предусмотренных </a:t>
            </a:r>
            <a:r>
              <a:rPr lang="ru-RU" sz="3200" b="1" dirty="0" smtClean="0"/>
              <a:t>Порядком</a:t>
            </a:r>
            <a:endParaRPr lang="ru-RU" sz="32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46183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8352928" cy="6048672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4(2). Сокращение размера субсидии, предусмотренной СОНКО на текущий финансовый год, производится </a:t>
            </a:r>
            <a:r>
              <a:rPr lang="ru-RU" sz="3600" b="1" u="sng" dirty="0" smtClean="0"/>
              <a:t>из расчета 0,5 процента за каждое недостигнутое значение показателей</a:t>
            </a:r>
            <a:r>
              <a:rPr lang="ru-RU" sz="3600" b="1" dirty="0" smtClean="0"/>
              <a:t> результативности предоставления субсидии, установленное в соглашении о предоставлении субсидии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8119738" cy="1104074"/>
          </a:xfrm>
        </p:spPr>
        <p:txBody>
          <a:bodyPr/>
          <a:lstStyle/>
          <a:p>
            <a:r>
              <a:rPr lang="ru-RU" sz="3200" b="1" dirty="0">
                <a:solidFill>
                  <a:srgbClr val="FFC000"/>
                </a:solidFill>
              </a:rPr>
              <a:t>РАСЧЕТЫ </a:t>
            </a:r>
            <a:r>
              <a:rPr lang="ru-RU" sz="3200" b="1" dirty="0" smtClean="0">
                <a:solidFill>
                  <a:srgbClr val="FFC000"/>
                </a:solidFill>
              </a:rPr>
              <a:t>С </a:t>
            </a:r>
            <a:r>
              <a:rPr lang="ru-RU" sz="3200" b="1" dirty="0">
                <a:solidFill>
                  <a:srgbClr val="FFC000"/>
                </a:solidFill>
              </a:rPr>
              <a:t>ТРЕТЬИМИ ЛИЦАМИ </a:t>
            </a:r>
            <a:r>
              <a:rPr lang="ru-RU" sz="3200" b="1" dirty="0" smtClean="0">
                <a:solidFill>
                  <a:srgbClr val="FFC000"/>
                </a:solidFill>
              </a:rPr>
              <a:t/>
            </a:r>
            <a:br>
              <a:rPr lang="ru-RU" sz="3200" b="1" dirty="0" smtClean="0">
                <a:solidFill>
                  <a:srgbClr val="FFC000"/>
                </a:solidFill>
              </a:rPr>
            </a:br>
            <a:r>
              <a:rPr lang="ru-RU" sz="3200" b="1" dirty="0" smtClean="0">
                <a:solidFill>
                  <a:srgbClr val="FFC000"/>
                </a:solidFill>
              </a:rPr>
              <a:t>/ </a:t>
            </a:r>
            <a:r>
              <a:rPr lang="ru-RU" sz="3200" b="1" dirty="0">
                <a:solidFill>
                  <a:srgbClr val="FFC000"/>
                </a:solidFill>
              </a:rPr>
              <a:t>ОРГАНИЗАЦИЯМИ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896" cy="4608512"/>
          </a:xfrm>
        </p:spPr>
        <p:txBody>
          <a:bodyPr/>
          <a:lstStyle/>
          <a:p>
            <a:r>
              <a:rPr lang="ru-RU" sz="2800" b="1" dirty="0"/>
              <a:t>Оплата работ/услуг по договорам, заключенным получателем субсидии с физическими или юридическими лицами производится по факту выполнения работ/услуг после подписания сторонами акта сдачи-приемки работ/услуг. Предоплата (авансирование) работ/услуг допускается </a:t>
            </a:r>
            <a:r>
              <a:rPr lang="ru-RU" sz="2800" b="1" u="sng" dirty="0"/>
              <a:t>только при наличии в договоре соответствующего </a:t>
            </a:r>
            <a:r>
              <a:rPr lang="ru-RU" sz="2800" b="1" u="sng" dirty="0" smtClean="0"/>
              <a:t>условия</a:t>
            </a:r>
            <a:endParaRPr lang="ru-RU" sz="2800" b="1" u="sng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326623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0358" y="1142980"/>
            <a:ext cx="8568952" cy="5184576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В акте сдачи-приемки работ/услуг содержание работ/услуг нельзя прописывать общими фразами. Описание работ/услуг, выполненных исполнителем, </a:t>
            </a:r>
            <a:r>
              <a:rPr lang="ru-RU" sz="3600" b="1" u="sng" dirty="0" smtClean="0"/>
              <a:t>должно быть подробным с указанием их объема</a:t>
            </a:r>
            <a:endParaRPr lang="ru-RU" sz="3600" b="1" dirty="0" smtClean="0"/>
          </a:p>
          <a:p>
            <a:endParaRPr lang="ru-RU" sz="3600" b="1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8229600" cy="336328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C000"/>
                </a:solidFill>
              </a:rPr>
              <a:t>СПАСИБО ЗА ВАШ ВКЛАД </a:t>
            </a:r>
            <a:br>
              <a:rPr lang="ru-RU" b="1" dirty="0" smtClean="0">
                <a:solidFill>
                  <a:srgbClr val="FFC000"/>
                </a:solidFill>
              </a:rPr>
            </a:br>
            <a:r>
              <a:rPr lang="ru-RU" b="1" dirty="0" smtClean="0">
                <a:solidFill>
                  <a:srgbClr val="FFC000"/>
                </a:solidFill>
              </a:rPr>
              <a:t>В УЛУЧШЕНИЕ КАЧЕСТВА ЖИЗНИ ГРАЖДАН В КАМЧАТСКОМ КРАЕ!</a:t>
            </a:r>
            <a:endParaRPr lang="ru-RU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710" y="1556792"/>
            <a:ext cx="8191746" cy="4752528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rgbClr val="FFC000"/>
                </a:solidFill>
              </a:rPr>
              <a:t>Обязанности получателя субсидии </a:t>
            </a:r>
            <a:br>
              <a:rPr lang="ru-RU" sz="6000" b="1" dirty="0" smtClean="0">
                <a:solidFill>
                  <a:srgbClr val="FFC000"/>
                </a:solidFill>
              </a:rPr>
            </a:br>
            <a:r>
              <a:rPr lang="ru-RU" sz="6000" b="1" dirty="0" smtClean="0">
                <a:solidFill>
                  <a:srgbClr val="FFC000"/>
                </a:solidFill>
              </a:rPr>
              <a:t>(по Соглашению)</a:t>
            </a:r>
            <a:endParaRPr lang="ru-RU" sz="6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7920880" cy="4896544"/>
          </a:xfrm>
        </p:spPr>
        <p:txBody>
          <a:bodyPr>
            <a:noAutofit/>
          </a:bodyPr>
          <a:lstStyle/>
          <a:p>
            <a:r>
              <a:rPr lang="ru-RU" sz="3600" b="1" dirty="0"/>
              <a:t>предоставлять Главному распорядителю </a:t>
            </a:r>
            <a:r>
              <a:rPr lang="ru-RU" sz="3600" b="1" dirty="0" smtClean="0"/>
              <a:t>документы</a:t>
            </a:r>
            <a:r>
              <a:rPr lang="ru-RU" sz="3600" b="1" dirty="0"/>
              <a:t>, необходимые для предоставления Субсидии, установленные Правилами предоставления субсидии (см. преамбулу Соглашения)</a:t>
            </a:r>
          </a:p>
        </p:txBody>
      </p:sp>
    </p:spTree>
    <p:extLst>
      <p:ext uri="{BB962C8B-B14F-4D97-AF65-F5344CB8AC3E}">
        <p14:creationId xmlns:p14="http://schemas.microsoft.com/office/powerpoint/2010/main" val="3781718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700" y="1124745"/>
            <a:ext cx="7344700" cy="5123662"/>
          </a:xfrm>
        </p:spPr>
        <p:txBody>
          <a:bodyPr>
            <a:normAutofit/>
          </a:bodyPr>
          <a:lstStyle/>
          <a:p>
            <a:r>
              <a:rPr lang="ru-RU" sz="3600" b="1" dirty="0"/>
              <a:t>направлять средства Субсидии на финансовое обеспечение (возмещение) затрат, установленных в Правилах предоставления </a:t>
            </a:r>
            <a:r>
              <a:rPr lang="ru-RU" sz="3600" b="1" dirty="0" smtClean="0"/>
              <a:t>субсидии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258490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208912" cy="6336704"/>
          </a:xfrm>
        </p:spPr>
        <p:txBody>
          <a:bodyPr>
            <a:noAutofit/>
          </a:bodyPr>
          <a:lstStyle/>
          <a:p>
            <a:r>
              <a:rPr lang="ru-RU" sz="2800" b="1" dirty="0"/>
              <a:t>не приобретать за счет полученных средств, предоставленных в целях финансового обеспечения затрат получателей Субсидий, иностранной валюты, за исключением операций, осуществляемых в соответствии с валютным законодательством Российской Федерации при закупке (поставке) высокотехнологичного импортного оборудования, сырья и комплектующих изделий, а также связанных с достижением целей предоставления указанных средств иных операций, определенных Правилами предоставления субсидии</a:t>
            </a:r>
          </a:p>
        </p:txBody>
      </p:sp>
    </p:spTree>
    <p:extLst>
      <p:ext uri="{BB962C8B-B14F-4D97-AF65-F5344CB8AC3E}">
        <p14:creationId xmlns:p14="http://schemas.microsoft.com/office/powerpoint/2010/main" val="1725229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120680"/>
          </a:xfrm>
        </p:spPr>
        <p:txBody>
          <a:bodyPr>
            <a:noAutofit/>
          </a:bodyPr>
          <a:lstStyle/>
          <a:p>
            <a:r>
              <a:rPr lang="ru-RU" sz="2800" b="1" dirty="0"/>
              <a:t>включать в договоры (соглашения), заключенные с лицами, являющимися поставщиками (подрядчиками, исполнителями) в целях исполнения обязательств по настоящему Соглашению, условия об их согласии на осуществление Главным </a:t>
            </a:r>
            <a:r>
              <a:rPr lang="ru-RU" sz="2800" b="1" dirty="0" smtClean="0"/>
              <a:t>распорядителем, </a:t>
            </a:r>
            <a:r>
              <a:rPr lang="ru-RU" sz="2800" b="1" dirty="0"/>
              <a:t>предоставившим Субсидию, и органами государственного финансового контроля проверок соблюдения ими условий, целей и порядка предоставления Субсидии и запрет на приобретение за счет полученных средств иностранной </a:t>
            </a:r>
            <a:r>
              <a:rPr lang="ru-RU" sz="2800" b="1" dirty="0" smtClean="0"/>
              <a:t>валюты (см. пункт выше)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1761169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447</TotalTime>
  <Words>1328</Words>
  <Application>Microsoft Office PowerPoint</Application>
  <PresentationFormat>Экран (4:3)</PresentationFormat>
  <Paragraphs>120</Paragraphs>
  <Slides>48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53" baseType="lpstr">
      <vt:lpstr>Arial</vt:lpstr>
      <vt:lpstr>Century Gothic</vt:lpstr>
      <vt:lpstr>Wingdings 2</vt:lpstr>
      <vt:lpstr>Wingdings 3</vt:lpstr>
      <vt:lpstr>Ион</vt:lpstr>
      <vt:lpstr>ОРГАНИЗАЦИЯ РАБОТЫ СОНКО  ПО ВЕДЕНИЮ УЧЕТА И ПОДГОТОВКЕ ОТЧЕТНОСТИ ОБ ИСПОЛЬЗОВАНИИ СРЕДСТВ СУБСИДИИ ИЗ КРАЕВОГО БЮДЖЕТА</vt:lpstr>
      <vt:lpstr>Общие требования к учету и отчетности</vt:lpstr>
      <vt:lpstr>Презентация PowerPoint</vt:lpstr>
      <vt:lpstr>Презентация PowerPoint</vt:lpstr>
      <vt:lpstr>Обязанности получателя субсидии  (по Соглашению)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Подготовка информации и подтверждающих ее документов</vt:lpstr>
      <vt:lpstr>Презентация PowerPoint</vt:lpstr>
      <vt:lpstr>Презентация PowerPoint</vt:lpstr>
      <vt:lpstr>Презентация PowerPoint</vt:lpstr>
      <vt:lpstr>Например:</vt:lpstr>
      <vt:lpstr>Хранение документации</vt:lpstr>
      <vt:lpstr>Например:</vt:lpstr>
      <vt:lpstr>Правила подготовки отчета  о реализации субсидии из краевого (местного) бюджета</vt:lpstr>
      <vt:lpstr>Презентация PowerPoint</vt:lpstr>
      <vt:lpstr>Презентация PowerPoint</vt:lpstr>
      <vt:lpstr>Презентация PowerPoint</vt:lpstr>
      <vt:lpstr>Презентация PowerPoint</vt:lpstr>
      <vt:lpstr>В разделе 1: </vt:lpstr>
      <vt:lpstr>В разделе 2: </vt:lpstr>
      <vt:lpstr>Презентация PowerPoint</vt:lpstr>
      <vt:lpstr>В разделе 3.1:  </vt:lpstr>
      <vt:lpstr>Презентация PowerPoint</vt:lpstr>
      <vt:lpstr>В разделе 3.2: </vt:lpstr>
      <vt:lpstr>Презентация PowerPoint</vt:lpstr>
      <vt:lpstr>В разделе 4: </vt:lpstr>
      <vt:lpstr>В разделе 5:</vt:lpstr>
      <vt:lpstr>Презентация PowerPoint</vt:lpstr>
      <vt:lpstr>Презентация PowerPoint</vt:lpstr>
      <vt:lpstr>В разделе 5:</vt:lpstr>
      <vt:lpstr>Презентация PowerPoint</vt:lpstr>
      <vt:lpstr>ВАЖНО!</vt:lpstr>
      <vt:lpstr>Презентация PowerPoint</vt:lpstr>
      <vt:lpstr>Презентация PowerPoint</vt:lpstr>
      <vt:lpstr>ВАЖНО!</vt:lpstr>
      <vt:lpstr>Презентация PowerPoint</vt:lpstr>
      <vt:lpstr>ВАЖНО!</vt:lpstr>
      <vt:lpstr>МЕРЫ ОТВЕТСТВЕННОСТИ  </vt:lpstr>
      <vt:lpstr>Презентация PowerPoint</vt:lpstr>
      <vt:lpstr>Презентация PowerPoint</vt:lpstr>
      <vt:lpstr>Презентация PowerPoint</vt:lpstr>
      <vt:lpstr>РАСЧЕТЫ С ТРЕТЬИМИ ЛИЦАМИ  / ОРГАНИЗАЦИЯМИ </vt:lpstr>
      <vt:lpstr> </vt:lpstr>
      <vt:lpstr>СПАСИБО ЗА ВАШ ВКЛАД  В УЛУЧШЕНИЕ КАЧЕСТВА ЖИЗНИ ГРАЖДАН В КАМЧАТСКОМ КРАЕ!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работы организации-получателя субсидии из краевого бюджета по ведению учета и отчетности</dc:title>
  <dc:creator>Артеменко Светлана Ивановна</dc:creator>
  <cp:lastModifiedBy>Артеменко Светлана Ивановна</cp:lastModifiedBy>
  <cp:revision>57</cp:revision>
  <dcterms:created xsi:type="dcterms:W3CDTF">2014-10-02T23:27:07Z</dcterms:created>
  <dcterms:modified xsi:type="dcterms:W3CDTF">2018-11-28T23:25:09Z</dcterms:modified>
</cp:coreProperties>
</file>