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olors4.xml" ContentType="application/vnd.ms-office.chartcolorstyl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572" r:id="rId3"/>
    <p:sldId id="567" r:id="rId4"/>
    <p:sldId id="568" r:id="rId5"/>
    <p:sldId id="569" r:id="rId6"/>
    <p:sldId id="570" r:id="rId7"/>
    <p:sldId id="486" r:id="rId8"/>
    <p:sldId id="485" r:id="rId9"/>
    <p:sldId id="484" r:id="rId10"/>
    <p:sldId id="487" r:id="rId11"/>
    <p:sldId id="488" r:id="rId12"/>
    <p:sldId id="573" r:id="rId13"/>
    <p:sldId id="489" r:id="rId14"/>
    <p:sldId id="490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5" r:id="rId24"/>
    <p:sldId id="500" r:id="rId25"/>
    <p:sldId id="501" r:id="rId26"/>
    <p:sldId id="502" r:id="rId27"/>
    <p:sldId id="578" r:id="rId28"/>
    <p:sldId id="579" r:id="rId29"/>
    <p:sldId id="503" r:id="rId30"/>
    <p:sldId id="575" r:id="rId31"/>
    <p:sldId id="576" r:id="rId32"/>
    <p:sldId id="574" r:id="rId33"/>
    <p:sldId id="577" r:id="rId34"/>
    <p:sldId id="514" r:id="rId35"/>
    <p:sldId id="491" r:id="rId36"/>
    <p:sldId id="507" r:id="rId37"/>
    <p:sldId id="508" r:id="rId38"/>
    <p:sldId id="509" r:id="rId39"/>
    <p:sldId id="512" r:id="rId40"/>
    <p:sldId id="581" r:id="rId41"/>
    <p:sldId id="582" r:id="rId42"/>
    <p:sldId id="580" r:id="rId43"/>
    <p:sldId id="518" r:id="rId44"/>
    <p:sldId id="524" r:id="rId45"/>
    <p:sldId id="525" r:id="rId46"/>
    <p:sldId id="527" r:id="rId47"/>
    <p:sldId id="539" r:id="rId48"/>
    <p:sldId id="583" r:id="rId49"/>
    <p:sldId id="584" r:id="rId50"/>
    <p:sldId id="541" r:id="rId51"/>
    <p:sldId id="543" r:id="rId52"/>
    <p:sldId id="544" r:id="rId53"/>
    <p:sldId id="545" r:id="rId54"/>
    <p:sldId id="546" r:id="rId55"/>
    <p:sldId id="550" r:id="rId56"/>
    <p:sldId id="552" r:id="rId57"/>
    <p:sldId id="554" r:id="rId58"/>
    <p:sldId id="557" r:id="rId59"/>
    <p:sldId id="558" r:id="rId60"/>
    <p:sldId id="559" r:id="rId61"/>
    <p:sldId id="560" r:id="rId62"/>
    <p:sldId id="563" r:id="rId63"/>
    <p:sldId id="564" r:id="rId64"/>
    <p:sldId id="565" r:id="rId65"/>
    <p:sldId id="480" r:id="rId66"/>
  </p:sldIdLst>
  <p:sldSz cx="12192000" cy="685800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888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-84" y="-24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поданных заявок на конкурсы 2015 и 2016 годов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регионы ДФО</c:v>
                </c:pt>
              </c:strCache>
            </c:strRef>
          </c:tx>
          <c:spPr>
            <a:solidFill>
              <a:schemeClr val="accent5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361</c:v>
                </c:pt>
                <c:pt idx="1">
                  <c:v>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40-4F99-AC40-47130EE276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Камчатский край</c:v>
                </c:pt>
              </c:strCache>
            </c:strRef>
          </c:tx>
          <c:spPr>
            <a:solidFill>
              <a:schemeClr val="accent5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24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1C-4D61-AA9E-27964C1139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</c:v>
                </c:pt>
                <c:pt idx="1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40-4F99-AC40-47130EE2761F}"/>
            </c:ext>
          </c:extLst>
        </c:ser>
        <c:dLbls>
          <c:showVal val="1"/>
        </c:dLbls>
        <c:gapWidth val="75"/>
        <c:overlap val="100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  <c:axId val="55105408"/>
        <c:axId val="55106944"/>
      </c:barChart>
      <c:catAx>
        <c:axId val="55105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5106944"/>
        <c:crosses val="autoZero"/>
        <c:auto val="1"/>
        <c:lblAlgn val="ctr"/>
        <c:lblOffset val="100"/>
      </c:catAx>
      <c:valAx>
        <c:axId val="55106944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510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/>
      <c:spPr>
        <a:solidFill>
          <a:schemeClr val="bg1">
            <a:lumMod val="65000"/>
            <a:alpha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поданных заявок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регионы ДФО</c:v>
                </c:pt>
              </c:strCache>
            </c:strRef>
          </c:tx>
          <c:spPr>
            <a:solidFill>
              <a:schemeClr val="accent5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361</c:v>
                </c:pt>
                <c:pt idx="1">
                  <c:v>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40-4F99-AC40-47130EE276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</c:v>
                </c:pt>
                <c:pt idx="1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40-4F99-AC40-47130EE2761F}"/>
            </c:ext>
          </c:extLst>
        </c:ser>
        <c:dLbls>
          <c:showVal val="1"/>
        </c:dLbls>
        <c:gapWidth val="75"/>
        <c:overlap val="100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  <c:axId val="55658368"/>
        <c:axId val="55659904"/>
      </c:barChart>
      <c:catAx>
        <c:axId val="55658368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55659904"/>
        <c:crosses val="autoZero"/>
        <c:auto val="1"/>
        <c:lblAlgn val="ctr"/>
        <c:lblOffset val="100"/>
      </c:catAx>
      <c:valAx>
        <c:axId val="556599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5565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победителей в конкурсах 2015 и 2016 годов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регионы ДФО</c:v>
                </c:pt>
              </c:strCache>
            </c:strRef>
          </c:tx>
          <c:spPr>
            <a:solidFill>
              <a:schemeClr val="accent6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5B-4DC1-A226-F2F9B93101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Камчатский край</c:v>
                </c:pt>
              </c:strCache>
            </c:strRef>
          </c:tx>
          <c:spPr>
            <a:solidFill>
              <a:schemeClr val="accent6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rgbClr val="FF0000"/>
                        </a:solidFill>
                      </a:rPr>
                      <a:t>2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rgbClr val="FF0000"/>
                        </a:solidFill>
                      </a:rPr>
                      <a:t>6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5B-4DC1-A226-F2F9B931017D}"/>
            </c:ext>
          </c:extLst>
        </c:ser>
        <c:dLbls>
          <c:showVal val="1"/>
        </c:dLbls>
        <c:gapWidth val="75"/>
        <c:overlap val="100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  <c:axId val="81019648"/>
        <c:axId val="81021184"/>
      </c:barChart>
      <c:catAx>
        <c:axId val="81019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1021184"/>
        <c:crosses val="autoZero"/>
        <c:auto val="1"/>
        <c:lblAlgn val="ctr"/>
        <c:lblOffset val="100"/>
      </c:catAx>
      <c:valAx>
        <c:axId val="81021184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101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/>
      <c:spPr>
        <a:solidFill>
          <a:schemeClr val="bg1">
            <a:lumMod val="65000"/>
            <a:alpha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победителей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регионы ДФО</c:v>
                </c:pt>
              </c:strCache>
            </c:strRef>
          </c:tx>
          <c:spPr>
            <a:solidFill>
              <a:schemeClr val="accent6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5B-4DC1-A226-F2F9B93101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6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5B-4DC1-A226-F2F9B931017D}"/>
            </c:ext>
          </c:extLst>
        </c:ser>
        <c:dLbls>
          <c:showVal val="1"/>
        </c:dLbls>
        <c:gapWidth val="75"/>
        <c:overlap val="100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  <c:axId val="81325440"/>
        <c:axId val="55522432"/>
      </c:barChart>
      <c:catAx>
        <c:axId val="8132544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55522432"/>
        <c:crosses val="autoZero"/>
        <c:auto val="1"/>
        <c:lblAlgn val="ctr"/>
        <c:lblOffset val="100"/>
      </c:catAx>
      <c:valAx>
        <c:axId val="555224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8132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Общие</a:t>
            </a:r>
            <a:r>
              <a:rPr lang="ru-RU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уммы грантов</a:t>
            </a:r>
            <a:r>
              <a:rPr lang="ru-RU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в 2015 и 2016 годах, млн руб.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регионы ДФО</c:v>
                </c:pt>
              </c:strCache>
            </c:strRef>
          </c:tx>
          <c:spPr>
            <a:solidFill>
              <a:schemeClr val="accent4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</c:v>
                </c:pt>
                <c:pt idx="1">
                  <c:v>40.200000000000003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FF-4A60-904A-6E471BFA0E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Камчатский край</c:v>
                </c:pt>
              </c:strCache>
            </c:strRef>
          </c:tx>
          <c:spPr>
            <a:solidFill>
              <a:schemeClr val="accent4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1.4</c:v>
                </c:pt>
                <c:pt idx="1">
                  <c:v>10.8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FF-4A60-904A-6E471BFA0E19}"/>
            </c:ext>
          </c:extLst>
        </c:ser>
        <c:dLbls>
          <c:showVal val="1"/>
        </c:dLbls>
        <c:gapWidth val="75"/>
        <c:overlap val="100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  <c:axId val="55572736"/>
        <c:axId val="81342464"/>
      </c:barChart>
      <c:catAx>
        <c:axId val="55572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1342464"/>
        <c:crosses val="autoZero"/>
        <c:auto val="1"/>
        <c:lblAlgn val="ctr"/>
        <c:lblOffset val="100"/>
      </c:catAx>
      <c:valAx>
        <c:axId val="81342464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557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03959404026596"/>
          <c:y val="0.42407883710145"/>
          <c:w val="0.31912501768117307"/>
          <c:h val="0.23551401110273079"/>
        </c:manualLayout>
      </c:layout>
      <c:spPr>
        <a:solidFill>
          <a:schemeClr val="bg1">
            <a:lumMod val="65000"/>
            <a:alpha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r>
              <a:rPr lang="ru-RU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поданных заявок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регионы ДФО</c:v>
                </c:pt>
              </c:strCache>
            </c:strRef>
          </c:tx>
          <c:spPr>
            <a:solidFill>
              <a:schemeClr val="accent5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361</c:v>
                </c:pt>
                <c:pt idx="1">
                  <c:v>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4E-4636-8C06-D1EAFE9091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</c:v>
                </c:pt>
                <c:pt idx="1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4E-4636-8C06-D1EAFE9091B4}"/>
            </c:ext>
          </c:extLst>
        </c:ser>
        <c:dLbls>
          <c:showVal val="1"/>
        </c:dLbls>
        <c:gapWidth val="75"/>
        <c:overlap val="100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  <c:axId val="83585280"/>
        <c:axId val="83595264"/>
      </c:barChart>
      <c:catAx>
        <c:axId val="8358528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83595264"/>
        <c:crosses val="autoZero"/>
        <c:auto val="1"/>
        <c:lblAlgn val="ctr"/>
        <c:lblOffset val="100"/>
      </c:catAx>
      <c:valAx>
        <c:axId val="835952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8358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CC8B3-A0FC-4DED-9CA7-C6EBBEA592A5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027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C3AD2-0614-4727-BA25-EC77035E39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657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5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229F-170F-45DD-851B-8A9A24012C5F}" type="datetimeFigureOut">
              <a:rPr lang="ru-RU" smtClean="0"/>
              <a:pPr/>
              <a:t>18.04.2017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6" y="3271381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5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F0D4-95B9-4D1C-9FFF-A77978E135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266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6F0D4-95B9-4D1C-9FFF-A77978E1352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565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969D-C69D-4C8C-BD99-940C6F774140}" type="datetime1">
              <a:rPr lang="ru-RU" smtClean="0"/>
              <a:pPr/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175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AEF4-60BF-42FF-8429-4174184AD9FB}" type="datetime1">
              <a:rPr lang="ru-RU" smtClean="0"/>
              <a:pPr/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14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8E60-BB47-4CF3-85A0-19296A30EE0D}" type="datetime1">
              <a:rPr lang="ru-RU" smtClean="0"/>
              <a:pPr/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958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0879-3636-4FB2-91C7-1974F0C96FA5}" type="datetime1">
              <a:rPr lang="ru-RU" smtClean="0"/>
              <a:pPr/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574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2DCD-5D41-47B5-9F34-8994C2644E1E}" type="datetime1">
              <a:rPr lang="ru-RU" smtClean="0"/>
              <a:pPr/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172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B9C6-A647-4357-8130-F9ED52A3ADAD}" type="datetime1">
              <a:rPr lang="ru-RU" smtClean="0"/>
              <a:pPr/>
              <a:t>18.04.2017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891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E83D-FEA1-4A60-B1F2-631463080582}" type="datetime1">
              <a:rPr lang="ru-RU" smtClean="0"/>
              <a:pPr/>
              <a:t>18.04.2017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35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CDE6-3422-43EB-BB82-E2647BD7A697}" type="datetime1">
              <a:rPr lang="ru-RU" smtClean="0"/>
              <a:pPr/>
              <a:t>18.04.2017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711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29E4-0568-4C54-B4A9-C7928583897A}" type="datetime1">
              <a:rPr lang="ru-RU" smtClean="0"/>
              <a:pPr/>
              <a:t>18.04.2017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56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3E99-AD91-4E61-A58B-BE5382E86646}" type="datetime1">
              <a:rPr lang="ru-RU" smtClean="0"/>
              <a:pPr/>
              <a:t>18.04.2017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662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A6A-AAF1-41E2-B143-031839905395}" type="datetime1">
              <a:rPr lang="ru-RU" smtClean="0"/>
              <a:pPr/>
              <a:t>18.04.2017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121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DE71E-E4EA-4D4C-9306-0E24E5F7D142}" type="datetime1">
              <a:rPr lang="ru-RU" smtClean="0"/>
              <a:pPr/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223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842" y="4660860"/>
            <a:ext cx="11518231" cy="105002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ПРЕЗИДЕНТСКИЕ ГРАНТЫ ДЛЯ ННО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029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БУДУТ РАСПРЕДЕЛЯТЬСЯ ГРАНТЫ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</a:rPr>
              <a:t>ЕДИНЫЙ ОПЕРАТОР ПРЕЗИДЕНТСКИХ ГРАНТОВ</a:t>
            </a:r>
          </a:p>
          <a:p>
            <a:pPr>
              <a:defRPr/>
            </a:pPr>
            <a:endParaRPr lang="ru-RU" sz="3200" b="1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Фонд-оператор президентских грантов по развитию гражданского общества</a:t>
            </a:r>
            <a:endParaRPr lang="ru-RU" sz="2800" b="1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Отражен </a:t>
            </a:r>
            <a:r>
              <a:rPr lang="ru-RU" sz="2800" b="1" dirty="0">
                <a:solidFill>
                  <a:schemeClr val="bg1"/>
                </a:solidFill>
              </a:rPr>
              <a:t>в Распоряжении президента РФ</a:t>
            </a:r>
          </a:p>
          <a:p>
            <a:pPr lvl="1">
              <a:defRPr/>
            </a:pPr>
            <a:r>
              <a:rPr lang="ru-RU" sz="2800" b="1" dirty="0">
                <a:solidFill>
                  <a:schemeClr val="bg1"/>
                </a:solidFill>
              </a:rPr>
              <a:t>Учредители – НКО из числа операторов конкурсов 2016 года*</a:t>
            </a:r>
          </a:p>
          <a:p>
            <a:pPr lvl="1">
              <a:defRPr/>
            </a:pPr>
            <a:endParaRPr lang="ru-RU" sz="2800" b="1" dirty="0">
              <a:solidFill>
                <a:schemeClr val="bg1"/>
              </a:solidFill>
            </a:endParaRPr>
          </a:p>
          <a:p>
            <a:pPr lvl="1">
              <a:defRPr/>
            </a:pPr>
            <a:endParaRPr lang="ru-RU" sz="28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ru-RU" sz="1600" b="1" i="1" dirty="0">
                <a:solidFill>
                  <a:schemeClr val="bg1"/>
                </a:solidFill>
              </a:rPr>
              <a:t>* Для справки. Операторами конкурсов президентских грантов в 2016 году являлись Благотворительный фонд «Покров», Фонд «Перспектива», Лига здоровья нации, Российский союз молодежи, Российский Союз ректоров, Союз пенсионеров России, Национальный благотворительный фонд, Движение «Гражданское достоинство» и Союз женщин России 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0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МОЖЕТ ПОЛУЧИТЬ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Некоммерческая неправительственная организация (ННО) </a:t>
            </a:r>
            <a:r>
              <a:rPr lang="ru-RU" b="1" dirty="0">
                <a:solidFill>
                  <a:schemeClr val="bg2"/>
                </a:solidFill>
              </a:rPr>
              <a:t>– это организация, не имеющая извлечение прибыли в качестве основной цели своей деятельности и не распределяющая полученную прибыль между участниками (учредителями), созданная на территории РФ в соответствии с законами РФ, </a:t>
            </a:r>
            <a:r>
              <a:rPr lang="ru-RU" sz="3200" b="1" dirty="0">
                <a:solidFill>
                  <a:schemeClr val="bg1"/>
                </a:solidFill>
              </a:rPr>
              <a:t>участниками (учредителями) которой не являются государственные и муниципальные органы власти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992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093" y="256484"/>
            <a:ext cx="10515600" cy="9838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Участниками конкурса не могут быть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03699"/>
            <a:ext cx="10515600" cy="528722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потребительские кооперативы, к которым относятся в том числе жилищные, жилищно-строительные и гаражные кооперативы, садоводческие, огороднические и дачные потребительские кооперативы, общества взаимного страхования, кредитные кооперативы, фонды проката, сельскохозяйственные потребительские кооперативы;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политические партии;</a:t>
            </a:r>
          </a:p>
          <a:p>
            <a:r>
              <a:rPr lang="ru-RU" sz="2000" b="1" dirty="0" err="1" smtClean="0">
                <a:solidFill>
                  <a:schemeClr val="bg2"/>
                </a:solidFill>
              </a:rPr>
              <a:t>саморегулируемые</a:t>
            </a:r>
            <a:r>
              <a:rPr lang="ru-RU" sz="2000" b="1" dirty="0" smtClean="0">
                <a:solidFill>
                  <a:schemeClr val="bg2"/>
                </a:solidFill>
              </a:rPr>
              <a:t> организации;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объединения работодателей;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объединения кооперативов;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торгово-промышленные палаты;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товарищества собственников недвижимости, к которым относятся в том числе товарищества собственников жилья;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адвокатские палаты;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адвокатские образования;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нотариальные палаты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ДАЮТСЯ ГРАНТЫ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ru-RU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ПРЕДОСТАВЛЯЮТСЯ ИСКЛЮЧИТЕЛЬНО НА РЕАЛИЗАЦИЮ СОЦИАЛЬНО ЗНАЧИМЫХ ПРОЕКТОВ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6384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ДАЮТСЯ ГРАНТЫ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ru-RU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«ПОДДЕРЖАНИЕ ШТАНОВ» ОРГАНИЗАЦИИ – ЭТО НЕ СОЦИАЛЬНО ЗНАЧИМЫЙ ПРОЕКТ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C:\Users\Dmitriy\Pictures\Сто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25" y="3368578"/>
            <a:ext cx="3078163" cy="2974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38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ТОЛЬКО ДЕНЬГИ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 – ЭТО «ЗНАК КАЧЕСТВА» ОРГАНИЗАЦИИ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ГРАНТ – ЭТО СИГНАЛ ВЛАСТЯМ, БИЗНЕСУ, ОБЩЕСТВЕННОСТИ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3" descr="C:\Users\Dmitriy\Pictures\Знак качест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775" y="2340703"/>
            <a:ext cx="2584450" cy="2535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7885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622425"/>
            <a:ext cx="11533188" cy="3759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ПРОЕКТ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8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СУЩНОСТЬ СОЦИАЛЬНОГО ПРОЕКТИРОВАНИЯ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1175" y="4546598"/>
            <a:ext cx="2857500" cy="1457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СОЦИАЛЬНАЯ СРЕДА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43800" y="4546597"/>
            <a:ext cx="2857500" cy="1457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УЛУЧШЕННАЯ СОЦИАЛЬНАЯ СРЕДА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1175" y="1638300"/>
            <a:ext cx="2857500" cy="704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ИСПОЛНИТЕЛЬ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114550" y="2438400"/>
            <a:ext cx="0" cy="1971675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43125" y="310515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</a:rPr>
              <a:t>ИДЕЯ ПРОЕКТА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733925" y="4546597"/>
            <a:ext cx="2724150" cy="138747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РЕАЛИЗАЦИЯ ПЛАНА ПРОЕКТА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00655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ЦЕННОСТНЫЙ ПОДХОД В СИСТЕМЕ ПРОЕКТИРОВАНИЯ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3410744"/>
            <a:ext cx="1800225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ЦЕННОСТИ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56813" y="3410744"/>
            <a:ext cx="1800225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РЕЗУЛЬТАТ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90331" y="3410744"/>
            <a:ext cx="1800225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/>
              <a:t>ПРОБЛЕМЫ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57090" y="3410744"/>
            <a:ext cx="1800225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ЦЕЛИ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23572" y="3435747"/>
            <a:ext cx="1800225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РЕШЕНИЯ</a:t>
            </a:r>
          </a:p>
        </p:txBody>
      </p:sp>
      <p:cxnSp>
        <p:nvCxnSpPr>
          <p:cNvPr id="17" name="Прямая со стрелкой 16"/>
          <p:cNvCxnSpPr>
            <a:endCxn id="15" idx="1"/>
          </p:cNvCxnSpPr>
          <p:nvPr/>
        </p:nvCxnSpPr>
        <p:spPr>
          <a:xfrm>
            <a:off x="2124075" y="4133850"/>
            <a:ext cx="633015" cy="794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57315" y="4159647"/>
            <a:ext cx="633015" cy="794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990555" y="4159647"/>
            <a:ext cx="633015" cy="794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423797" y="4159647"/>
            <a:ext cx="633015" cy="794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34989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ПРОЕКТНОЙ РЕАЛИЗАЦИИ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1622425"/>
            <a:ext cx="289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ЦЕННОСТИ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61438" y="1622425"/>
            <a:ext cx="289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ОПРЕДЕЛЕНИЕ СОЦИАЛЬНОЙ СРЕДЫ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2644" y="1622425"/>
            <a:ext cx="289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ЦЕЛЬ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6025" y="3427413"/>
            <a:ext cx="289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ОПРЕДЕЛЕНИЕ РЕСУРСОВ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10375" y="3436937"/>
            <a:ext cx="289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ВЫЯВЛЕНИЕ ПРОБЛЕМ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5194301"/>
            <a:ext cx="289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ПЛАН ДЕЙСТВИЙ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2644" y="5193508"/>
            <a:ext cx="289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ОПРЕДЕЛЕНИЕ ЭФФЕКТИВНОСТИ ПРОЕКТА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61438" y="5193508"/>
            <a:ext cx="2895600" cy="1104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ВОЗМОЖНОСТИ ОСВЕЩЕНИЯ И РАЗВИТИЯ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219450" y="2174478"/>
            <a:ext cx="142319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546578" y="2174478"/>
            <a:ext cx="142319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19450" y="5739211"/>
            <a:ext cx="142319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546578" y="5739211"/>
            <a:ext cx="142319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1"/>
            <a:endCxn id="9" idx="3"/>
          </p:cNvCxnSpPr>
          <p:nvPr/>
        </p:nvCxnSpPr>
        <p:spPr>
          <a:xfrm flipH="1" flipV="1">
            <a:off x="5381625" y="3979863"/>
            <a:ext cx="1428750" cy="9524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057275" y="3940970"/>
            <a:ext cx="9525" cy="1252538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0" idx="3"/>
          </p:cNvCxnSpPr>
          <p:nvPr/>
        </p:nvCxnSpPr>
        <p:spPr>
          <a:xfrm flipH="1">
            <a:off x="9705975" y="3989387"/>
            <a:ext cx="142319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11129169" y="2727325"/>
            <a:ext cx="5557" cy="1252538"/>
          </a:xfrm>
          <a:prstGeom prst="straightConnector1">
            <a:avLst/>
          </a:prstGeom>
          <a:ln w="381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1057275" y="3955654"/>
            <a:ext cx="1423987" cy="0"/>
          </a:xfrm>
          <a:prstGeom prst="straightConnector1">
            <a:avLst/>
          </a:prstGeom>
          <a:ln w="381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2192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87" y="26895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235" y="1595249"/>
            <a:ext cx="10491788" cy="4063166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ННО КАМЧАТСКОГО КРАЯ В КОНКУРСАХ ПРЕЗИДЕНТСКИХ ГРАНТОВ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030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МЕТОДОЛОГИЧЕСКАЯ ПОСЛЕДОВАТЕЛЬНОСТЬ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90331" y="1472209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ЦЕННОСТЬ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67250" y="2517775"/>
            <a:ext cx="28670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ЦЕННОСТНАЯ ЦЕЛЬ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6801" y="3562746"/>
            <a:ext cx="10067924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ОПЕРАЦИОННАЯ ЦЕЛЬ (АДМИНИСТРАТИВНАЯ, ТЕХНИЧЕСКАЯ)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00649" y="4601368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ЗАДАЧА 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67025" y="4601368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ЗАДАЧА 2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3401" y="4622401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ЗАДАЧА 1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34273" y="4601368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ЗАДАЧА …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867897" y="4601368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ЗАДАЧА </a:t>
            </a:r>
            <a:r>
              <a:rPr lang="en-US" sz="2400" dirty="0"/>
              <a:t>N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90330" y="5637213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СРЕДСТВА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34273" y="5637212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СРЕДСТВА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867896" y="5637211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СРЕДСТВА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6707" y="5637210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СРЕДСТВА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2764" y="5637209"/>
            <a:ext cx="1800225" cy="7397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СРЕДСТВА</a:t>
            </a:r>
          </a:p>
        </p:txBody>
      </p:sp>
      <p:cxnSp>
        <p:nvCxnSpPr>
          <p:cNvPr id="20" name="Прямая со стрелкой 19"/>
          <p:cNvCxnSpPr>
            <a:endCxn id="6" idx="0"/>
          </p:cNvCxnSpPr>
          <p:nvPr/>
        </p:nvCxnSpPr>
        <p:spPr>
          <a:xfrm>
            <a:off x="6100760" y="2211984"/>
            <a:ext cx="3" cy="30579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100760" y="3266676"/>
            <a:ext cx="3" cy="30579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767136" y="4316610"/>
            <a:ext cx="3" cy="30579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00760" y="4316610"/>
            <a:ext cx="3" cy="30579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434381" y="4317110"/>
            <a:ext cx="3" cy="30579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0815638" y="4297660"/>
            <a:ext cx="3" cy="30579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409697" y="4316610"/>
            <a:ext cx="3" cy="30579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1" idx="2"/>
          </p:cNvCxnSpPr>
          <p:nvPr/>
        </p:nvCxnSpPr>
        <p:spPr>
          <a:xfrm flipH="1">
            <a:off x="1428356" y="5362176"/>
            <a:ext cx="5158" cy="28951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764558" y="5341735"/>
            <a:ext cx="5158" cy="28951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105922" y="5341734"/>
            <a:ext cx="5158" cy="28951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8429227" y="5352848"/>
            <a:ext cx="5158" cy="28951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10810480" y="5352847"/>
            <a:ext cx="5158" cy="28951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6945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КРИТЕРИЙ УСПЕШНОСТИ ПРОЕКТА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86"/>
          <a:stretch/>
        </p:blipFill>
        <p:spPr>
          <a:xfrm>
            <a:off x="1766887" y="5405039"/>
            <a:ext cx="771525" cy="1142235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33825" y="2000249"/>
            <a:ext cx="4352925" cy="7270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СТРАТЕГИЧЕСКОЕ ЦЕЛЕПОЛАГАНИЕ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0225" y="3435346"/>
            <a:ext cx="2857500" cy="1457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ПОЛУЧЕНИЕ ПРИБЫЛИ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3800" y="3435345"/>
            <a:ext cx="2857500" cy="14573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ДОСТИЖЕНИЕ СОЦИАЛЬНЫХ ЦЕЛЕЙ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228976" y="3088879"/>
            <a:ext cx="5743574" cy="16271"/>
          </a:xfrm>
          <a:prstGeom prst="straightConnector1">
            <a:avLst/>
          </a:prstGeom>
          <a:ln w="381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>
            <a:off x="3228975" y="3088879"/>
            <a:ext cx="0" cy="34646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972550" y="3105150"/>
            <a:ext cx="0" cy="346467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086475" y="2727324"/>
            <a:ext cx="1" cy="369690"/>
          </a:xfrm>
          <a:prstGeom prst="straightConnector1">
            <a:avLst/>
          </a:prstGeom>
          <a:ln w="381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Объект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121"/>
          <a:stretch/>
        </p:blipFill>
        <p:spPr>
          <a:xfrm>
            <a:off x="7668966" y="5405039"/>
            <a:ext cx="789234" cy="11422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38412" y="5722933"/>
            <a:ext cx="230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ПРАВИЛЬНО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58200" y="5716748"/>
            <a:ext cx="230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419225" y="3088879"/>
            <a:ext cx="3629025" cy="2168921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419225" y="3088879"/>
            <a:ext cx="3629025" cy="2168921"/>
          </a:xfrm>
          <a:prstGeom prst="line">
            <a:avLst/>
          </a:prstGeom>
          <a:ln w="1270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67453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СОЦИАЛЬНОГО ПРОЕКТА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498600"/>
            <a:ext cx="1676400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СООТВЕТСТВИЕ ЦЕЛЯМ И УСЛОВИЯМ КОНКУРСА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463651" y="1498600"/>
            <a:ext cx="1670199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СООТВЕТСТВИЕ ЦЕННОСТЯМ ГОСУДАРСТВА И ОБЩЕСТВА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657141" y="1498600"/>
            <a:ext cx="1883073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СООТВЕТСТВИЕ ПОТРЕБНОСТЯМ ОБЩЕСТВА (РЕГИОНАЛЬНЫЙ АСПЕКТ)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658350" y="1498600"/>
            <a:ext cx="2198688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КВАЛИФИЦИРОВАН-НОСТЬ ИСПОЛНИТЕЛЯ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063506" y="1498600"/>
            <a:ext cx="2102148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ОБОСНОВАННОСТЬ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23850" y="3241675"/>
            <a:ext cx="1828800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МАСШТАБНОСТЬ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13880" y="3241675"/>
            <a:ext cx="1990725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РЕАЛИСТИЧНОСТЬ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414583" y="3241675"/>
            <a:ext cx="1771650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ВОЗМОЖНОСТИ ИСПОЛНИТЕЛЯ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796212" y="3241675"/>
            <a:ext cx="1895475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ЭФФЕКТИВНОСТЬ ПРИМЕНЯЕМЫХ МЕТОДОВ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250413" y="3241675"/>
            <a:ext cx="1606625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РЕШАЕМОСТЬ ПРОБЛЕМЫ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23849" y="4956175"/>
            <a:ext cx="2139801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ПРАКТИЧЕСКОЕ ВОПЛОЩЕНИЕ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50299" y="4956175"/>
            <a:ext cx="2705099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ИНФОРМАЦИОННОЕ ОСВЕЩЕНИЕ В СМИ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632193" y="4956175"/>
            <a:ext cx="2224845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КОЛИЧЕСТВЕННОЕ ВЫРАЖЕНИЕ ДОСТИГНУТЫХ РЕЗУЛЬТАТОВ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42047" y="4956175"/>
            <a:ext cx="2728118" cy="1466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ПЕРСПЕКТИВЫ РАЗВИТИЯ И ТИРАЖИРОВАНИЯ, НОВЫЕ ПРОЕКТЫ</a:t>
            </a:r>
          </a:p>
        </p:txBody>
      </p:sp>
      <p:sp>
        <p:nvSpPr>
          <p:cNvPr id="51" name="Равнобедренный треугольник 50"/>
          <p:cNvSpPr/>
          <p:nvPr/>
        </p:nvSpPr>
        <p:spPr>
          <a:xfrm rot="5400000">
            <a:off x="1846547" y="2147094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5400000">
            <a:off x="3995445" y="2147095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 rot="5400000">
            <a:off x="6401810" y="2147094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 rot="5400000">
            <a:off x="9027250" y="2147093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6200000">
            <a:off x="2083214" y="3894137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16200000">
            <a:off x="4709544" y="3894137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 rot="16200000">
            <a:off x="7091172" y="3894137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 rot="16200000">
            <a:off x="9571000" y="3894138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 rot="5400000">
            <a:off x="2356139" y="5608638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 rot="5400000">
            <a:off x="5648673" y="5608639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Равнобедренный треугольник 60"/>
          <p:cNvSpPr/>
          <p:nvPr/>
        </p:nvSpPr>
        <p:spPr>
          <a:xfrm rot="5400000">
            <a:off x="8951129" y="5608638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/>
          <p:cNvSpPr/>
          <p:nvPr/>
        </p:nvSpPr>
        <p:spPr>
          <a:xfrm rot="10800000">
            <a:off x="10653675" y="3022600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>
          <a:xfrm rot="10800000">
            <a:off x="838200" y="4754562"/>
            <a:ext cx="800100" cy="1619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5595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ПСЕВДОПРОЕКТЫ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0275" y="5221289"/>
            <a:ext cx="2181225" cy="1073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ПРОФАНАЦИЯ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85644" y="5221289"/>
            <a:ext cx="2181225" cy="1073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ПСЕВДОНАУЧНОСТЬ И ЯЗЫКОВАЯ ИМИТАЦИЯ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96412" y="5221289"/>
            <a:ext cx="2181225" cy="1073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ЖАНРОВОЕ НЕСООТВЕТСТВИЕ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5800" y="3783808"/>
            <a:ext cx="2181225" cy="1073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НЕЦЕЛЕВОЕ ИСПОЛЬЗОВАНИЕ СРЕДСТВ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71169" y="3783808"/>
            <a:ext cx="2181225" cy="1073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ОТСУТСТВИЕ ЦЕЛЕВОГО ВИДЕНИЯ И РЕЗУЛЬТАТОВ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81937" y="3783808"/>
            <a:ext cx="2181225" cy="1073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ИМИТАЦИЯ ДЕЯТЕЛЬНОСТИ</a:t>
            </a:r>
          </a:p>
        </p:txBody>
      </p:sp>
      <p:pic>
        <p:nvPicPr>
          <p:cNvPr id="19" name="Объект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86"/>
          <a:stretch/>
        </p:blipFill>
        <p:spPr>
          <a:xfrm>
            <a:off x="295275" y="4156841"/>
            <a:ext cx="771525" cy="1142235"/>
          </a:xfrm>
          <a:prstGeom prst="rect">
            <a:avLst/>
          </a:prstGeom>
        </p:spPr>
      </p:pic>
      <p:pic>
        <p:nvPicPr>
          <p:cNvPr id="20" name="Объект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86"/>
          <a:stretch/>
        </p:blipFill>
        <p:spPr>
          <a:xfrm>
            <a:off x="3887391" y="4138586"/>
            <a:ext cx="771525" cy="1142235"/>
          </a:xfrm>
          <a:prstGeom prst="rect">
            <a:avLst/>
          </a:prstGeom>
        </p:spPr>
      </p:pic>
      <p:pic>
        <p:nvPicPr>
          <p:cNvPr id="21" name="Объект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86"/>
          <a:stretch/>
        </p:blipFill>
        <p:spPr>
          <a:xfrm>
            <a:off x="7496174" y="4156841"/>
            <a:ext cx="771525" cy="1142235"/>
          </a:xfrm>
          <a:prstGeom prst="rect">
            <a:avLst/>
          </a:prstGeom>
        </p:spPr>
      </p:pic>
      <p:pic>
        <p:nvPicPr>
          <p:cNvPr id="22" name="Объект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86"/>
          <a:stretch/>
        </p:blipFill>
        <p:spPr>
          <a:xfrm>
            <a:off x="1892698" y="5608212"/>
            <a:ext cx="771525" cy="1142235"/>
          </a:xfrm>
          <a:prstGeom prst="rect">
            <a:avLst/>
          </a:prstGeom>
        </p:spPr>
      </p:pic>
      <p:pic>
        <p:nvPicPr>
          <p:cNvPr id="23" name="Объект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86"/>
          <a:stretch/>
        </p:blipFill>
        <p:spPr>
          <a:xfrm>
            <a:off x="5399881" y="5603833"/>
            <a:ext cx="771525" cy="1142235"/>
          </a:xfrm>
          <a:prstGeom prst="rect">
            <a:avLst/>
          </a:prstGeom>
        </p:spPr>
      </p:pic>
      <p:pic>
        <p:nvPicPr>
          <p:cNvPr id="25" name="Объект 1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86"/>
          <a:stretch/>
        </p:blipFill>
        <p:spPr>
          <a:xfrm>
            <a:off x="9009601" y="5603833"/>
            <a:ext cx="773621" cy="1143055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 flipH="1" flipV="1">
            <a:off x="1778399" y="3203179"/>
            <a:ext cx="8651476" cy="6746"/>
          </a:xfrm>
          <a:prstGeom prst="straightConnector1">
            <a:avLst/>
          </a:prstGeom>
          <a:ln w="381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6" idx="0"/>
          </p:cNvCxnSpPr>
          <p:nvPr/>
        </p:nvCxnSpPr>
        <p:spPr>
          <a:xfrm>
            <a:off x="1776412" y="3203179"/>
            <a:ext cx="1" cy="580629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399881" y="3209925"/>
            <a:ext cx="1" cy="580629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985250" y="3209925"/>
            <a:ext cx="1" cy="580629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227389" y="3203179"/>
            <a:ext cx="1" cy="201811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836172" y="3203179"/>
            <a:ext cx="1" cy="201811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0414793" y="3209925"/>
            <a:ext cx="1" cy="201811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104137" y="2705100"/>
            <a:ext cx="1" cy="498079"/>
          </a:xfrm>
          <a:prstGeom prst="straightConnector1">
            <a:avLst/>
          </a:prstGeom>
          <a:ln w="381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658916" y="1631950"/>
            <a:ext cx="2903934" cy="1073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ПСЕВДОПРОЕКТЫ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4271169" y="1329685"/>
            <a:ext cx="3610768" cy="1702851"/>
            <a:chOff x="849710" y="1329703"/>
            <a:chExt cx="3629025" cy="2168921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849710" y="1329703"/>
              <a:ext cx="3629025" cy="2168921"/>
            </a:xfrm>
            <a:prstGeom prst="line">
              <a:avLst/>
            </a:prstGeom>
            <a:ln w="1270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849710" y="1329703"/>
              <a:ext cx="3629025" cy="2168921"/>
            </a:xfrm>
            <a:prstGeom prst="line">
              <a:avLst/>
            </a:prstGeom>
            <a:ln w="1270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997415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ПОДХОДА В ПОНИМАНИИ ПРИРОДЫ СОЦИАЛЬНОГО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61694" y="1622426"/>
            <a:ext cx="2882106" cy="1073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СОЦИАЛЬНЫЙ ПРОЕКТ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966" y="3327400"/>
            <a:ext cx="7056834" cy="1073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РАБОТА С ГРУППАМИ ЛИЦ, НУЖДАЮЩИМИСЯ В СОЦИАЛЬНОЙ ПОМОЩИ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62937" y="3327402"/>
            <a:ext cx="3438525" cy="1073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РАЗВИТИЕ ОБЩЕСТВА В ЦЕЛОМ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966" y="5015707"/>
            <a:ext cx="1579959" cy="1073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СТАРИКИ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63841" y="5015707"/>
            <a:ext cx="1579959" cy="1073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МАРГИНАЛЫ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20268" y="5015707"/>
            <a:ext cx="1579959" cy="1073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МОЛОДЕЖЬ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53570" y="5032377"/>
            <a:ext cx="1579959" cy="1073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ИНВАЛИДЫ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30232" y="5015707"/>
            <a:ext cx="1703933" cy="1073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СОЦИАЛЬНЫЕ СВЯЗИ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3900227" y="3009900"/>
            <a:ext cx="6167698" cy="6550"/>
          </a:xfrm>
          <a:prstGeom prst="straightConnector1">
            <a:avLst/>
          </a:prstGeom>
          <a:ln w="381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900226" y="3009899"/>
            <a:ext cx="1" cy="31750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0067925" y="3009899"/>
            <a:ext cx="1" cy="31750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276945" y="4400552"/>
            <a:ext cx="1" cy="608803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110247" y="4410873"/>
            <a:ext cx="1" cy="608803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943549" y="4400551"/>
            <a:ext cx="1" cy="608803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776850" y="4410873"/>
            <a:ext cx="1" cy="608803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067924" y="4410873"/>
            <a:ext cx="1" cy="608803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104137" y="2705100"/>
            <a:ext cx="1388" cy="304799"/>
          </a:xfrm>
          <a:prstGeom prst="straightConnector1">
            <a:avLst/>
          </a:prstGeom>
          <a:ln w="38100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6358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СОЦИАЛЬНОЙ ПОМОЩИ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622425"/>
            <a:ext cx="2952750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ЛИЦА С ОГРАНИЧЕННЫМИ ФИЗИЧЕСКИМИ ВОЗМОЖНОСТЯМИ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0450" y="1617663"/>
            <a:ext cx="2486025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ЛИЦА, ОСТАВШИЕСЯ БЕЗ БЛИЗКИХ РОДСТВЕННИКОВ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10325" y="1635126"/>
            <a:ext cx="2562225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ЛИЦА БЕЗ ОПРЕДЕЛЕННОГО МЕСТА ЖИТЕЛЬСТВА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96400" y="1635126"/>
            <a:ext cx="2560638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ЛИЦА, НАХОДЯЩИЕСЯ В СТРЕССОВОЙ СИТУАЦИИ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850" y="2964656"/>
            <a:ext cx="3333750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ЛИЦА, ЗОМБИРОВАННЫЕ ПРОПАГАНДОЙ ТОТАЛИТАРНЫХ И ЭКСТРЕМИСТСКИХ ОРГАНИЗАЦИЙ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90975" y="2964656"/>
            <a:ext cx="3371850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ЛИЦА, ИМЕЮЩИЕ ПРОБЛЕМЫ АДАПТАЦИИ В СВЯЗИ С ИЗМЕНЯЮЩИМИСЯ УСЛОВИЯМИ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91437" y="2960688"/>
            <a:ext cx="2014538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НАСЕЛЕНИЕ ЗОН КОНФЛИКТОВ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850" y="4306887"/>
            <a:ext cx="2114550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ДЕТИ РАСПАВШИХСЯ СЕМЕЙ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63428" y="4306887"/>
            <a:ext cx="2114550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ЛИЦА С ОГРАНИЧЕННЫМИ ФИЗИЧЕСКИМИ ВОЗМОЖНОСТЯМИ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72747" y="4306887"/>
            <a:ext cx="2114550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БЕЗРАБОТНЫЕ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3007" y="4306887"/>
            <a:ext cx="2114550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НАРКОЗАВИСИМЫЕ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742488" y="4306887"/>
            <a:ext cx="2114550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БЫВШИЕ ЗАКЛЮЧЕННЫЕ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39350" y="2959894"/>
            <a:ext cx="1817688" cy="1111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МИГРАНТЫ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00225" y="5584805"/>
            <a:ext cx="8648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СОЦИАЛЬНОЙ, ПСИХОЛОГИЧЕСКОЙ,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ОБРАЗОВАТЕЛЬНОЙ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ЭКОНОМИЧЕСКОЙ ПОМОЩИ</a:t>
            </a:r>
          </a:p>
        </p:txBody>
      </p:sp>
    </p:spTree>
    <p:extLst>
      <p:ext uri="{BB962C8B-B14F-4D97-AF65-F5344CB8AC3E}">
        <p14:creationId xmlns="" xmlns:p14="http://schemas.microsoft.com/office/powerpoint/2010/main" val="1994497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ФУНДАМЕНТАЛЬНЫЕ ОСНОВЫ СОЦИАЛЬНОГО СТРОИТЕЛЬСТВА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355725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Удовлетворение качеством жизни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49" y="1993900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 будущего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849" y="2632075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Этика труда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849" y="3270250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Демографическое воспроизводство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849" y="3908425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Предупреждение этнических и религиозных конфликтов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848" y="4546600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Групповые объединения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847" y="5188744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Единая история, патриотизм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847" y="5834857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Традиции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47063" y="1350962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Социальная справедливость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47062" y="1989137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Инновации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47062" y="2627312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Профилактика социальных пороков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47062" y="3265487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Социализация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47062" y="3903662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с маргинальными группами, с социальным дном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247061" y="4541837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Система коммуникации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247060" y="5183981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Инкорпорация этнических, религиозных групп, субкультур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247060" y="5830094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Мировоззрение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85451" y="1350962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Социальная удовлетворенность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85450" y="1989137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85450" y="2627312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Предупреждение социальной </a:t>
            </a:r>
            <a:r>
              <a:rPr lang="ru-RU" dirty="0" smtClean="0"/>
              <a:t>эрозии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85450" y="3265487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Воспроизводство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85450" y="3903662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Минимализация</a:t>
            </a:r>
            <a:r>
              <a:rPr lang="ru-RU" dirty="0"/>
              <a:t> социальных противоречий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85449" y="4541837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Социальные связи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285448" y="5183981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Идентичность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85448" y="5830094"/>
            <a:ext cx="3609975" cy="542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Ценности</a:t>
            </a: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7797996" y="1538484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7807717" y="2173484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7807716" y="2814834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>
            <a:off x="7807716" y="3453009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5400000">
            <a:off x="7797995" y="4096343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7807716" y="4723802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7797995" y="5365152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5400000">
            <a:off x="7807715" y="6016027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6200000">
            <a:off x="3846106" y="1538484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6200000">
            <a:off x="3846106" y="2181422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6200000">
            <a:off x="3838174" y="2814834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16200000">
            <a:off x="3835786" y="3453009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6200000">
            <a:off x="3846106" y="4091184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 rot="16200000">
            <a:off x="3846106" y="4739281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16200000">
            <a:off x="3846106" y="5371503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>
            <a:off x="3838167" y="6022379"/>
            <a:ext cx="542925" cy="16788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997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участникам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Срок государственной регистрации ННО в качестве юридического лица к дате окончания приема заявок на соответствующий Конкурс должен </a:t>
            </a:r>
            <a:r>
              <a:rPr lang="ru-RU" b="1" dirty="0" smtClean="0">
                <a:solidFill>
                  <a:schemeClr val="bg1"/>
                </a:solidFill>
              </a:rPr>
              <a:t>быть </a:t>
            </a:r>
            <a:r>
              <a:rPr lang="ru-RU" b="1" dirty="0">
                <a:solidFill>
                  <a:schemeClr val="bg1"/>
                </a:solidFill>
              </a:rPr>
              <a:t>не менее одного календарного года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выписка из ЕГРЮЛ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ННО не должна </a:t>
            </a:r>
            <a:r>
              <a:rPr lang="ru-RU" b="1" dirty="0" smtClean="0">
                <a:solidFill>
                  <a:schemeClr val="bg1"/>
                </a:solidFill>
              </a:rPr>
              <a:t>находиться </a:t>
            </a:r>
            <a:r>
              <a:rPr lang="ru-RU" b="1" dirty="0">
                <a:solidFill>
                  <a:schemeClr val="bg1"/>
                </a:solidFill>
              </a:rPr>
              <a:t>в процессе ликвидации или реорганизации, и ее деятельность не должна быть приостановлена действующим решением уполномоченного органа (органа юстиции, прокуратуры, суда и др.)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письмо-уведомление на бланке организации за подписью руководителя (шаблон письма-уведомления размещен на сайте конкурса в разделе «Конкурсная документация» у каждого из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грантооператоров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1298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участникам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ННО должна осуществлять социально значимую деятельность по направлениям объявленного Конкурса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соответствующие пункты в заявке 2016 года (пункт 12 приложения 2)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ННО </a:t>
            </a:r>
            <a:r>
              <a:rPr lang="ru-RU" b="1" dirty="0">
                <a:solidFill>
                  <a:schemeClr val="bg1"/>
                </a:solidFill>
              </a:rPr>
              <a:t>не должна </a:t>
            </a:r>
            <a:r>
              <a:rPr lang="ru-RU" b="1" dirty="0" smtClean="0">
                <a:solidFill>
                  <a:schemeClr val="bg1"/>
                </a:solidFill>
              </a:rPr>
              <a:t>иметь </a:t>
            </a:r>
            <a:r>
              <a:rPr lang="ru-RU" b="1" dirty="0">
                <a:solidFill>
                  <a:schemeClr val="bg1"/>
                </a:solidFill>
              </a:rPr>
              <a:t>задолженность по уплате налогов, сборов и других обязательных платежей в бюджеты бюджетной системы Российской Федерации, срок исполнения по которым наступил в соответствии с законодательством Российской Федерации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расписка руководителя организации (пункт 14 заявки 2016 года)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Представленный на Конкурс проект должен </a:t>
            </a:r>
            <a:r>
              <a:rPr lang="ru-RU" b="1" dirty="0" smtClean="0">
                <a:solidFill>
                  <a:schemeClr val="bg1"/>
                </a:solidFill>
              </a:rPr>
              <a:t>соответствовать </a:t>
            </a:r>
            <a:r>
              <a:rPr lang="ru-RU" b="1" dirty="0">
                <a:solidFill>
                  <a:schemeClr val="bg1"/>
                </a:solidFill>
              </a:rPr>
              <a:t>уставным целям ННО-претендента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копия Устава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организации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5981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91550"/>
            <a:ext cx="10491788" cy="74054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439502"/>
            <a:ext cx="11533188" cy="501561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1) </a:t>
            </a:r>
            <a:r>
              <a:rPr lang="ru-RU" b="1" dirty="0" err="1" smtClean="0">
                <a:solidFill>
                  <a:srgbClr val="FFFF00"/>
                </a:solidFill>
              </a:rPr>
              <a:t>грантовое</a:t>
            </a:r>
            <a:r>
              <a:rPr lang="ru-RU" b="1" dirty="0" smtClean="0">
                <a:solidFill>
                  <a:srgbClr val="FFFF00"/>
                </a:solidFill>
              </a:rPr>
              <a:t> направление, которому преимущественно соответствует планируемая деятельность по проекту; 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2</a:t>
            </a:r>
            <a:r>
              <a:rPr lang="ru-RU" b="1" dirty="0" smtClean="0">
                <a:solidFill>
                  <a:schemeClr val="bg1"/>
                </a:solidFill>
              </a:rPr>
              <a:t>) название проекта, на реализацию которого запрашивается грант;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3</a:t>
            </a:r>
            <a:r>
              <a:rPr lang="ru-RU" b="1" dirty="0" smtClean="0">
                <a:solidFill>
                  <a:srgbClr val="FFFF00"/>
                </a:solidFill>
              </a:rPr>
              <a:t>) краткое описание проекта; 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4</a:t>
            </a:r>
            <a:r>
              <a:rPr lang="ru-RU" b="1" dirty="0" smtClean="0">
                <a:solidFill>
                  <a:schemeClr val="bg1"/>
                </a:solidFill>
              </a:rPr>
              <a:t>) география проекта;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5</a:t>
            </a:r>
            <a:r>
              <a:rPr lang="ru-RU" b="1" dirty="0" smtClean="0">
                <a:solidFill>
                  <a:srgbClr val="FFFF00"/>
                </a:solidFill>
              </a:rPr>
              <a:t>) срок реализации проекта; 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6</a:t>
            </a:r>
            <a:r>
              <a:rPr lang="ru-RU" b="1" dirty="0" smtClean="0">
                <a:solidFill>
                  <a:schemeClr val="bg1"/>
                </a:solidFill>
              </a:rPr>
              <a:t>) обоснование социальной значимости проекта;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</a:rPr>
              <a:t>7</a:t>
            </a:r>
            <a:r>
              <a:rPr lang="ru-RU" b="1" dirty="0" smtClean="0">
                <a:solidFill>
                  <a:srgbClr val="FFFF00"/>
                </a:solidFill>
              </a:rPr>
              <a:t>) целевые группы проекта; </a:t>
            </a:r>
            <a:endParaRPr lang="ru-RU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</a:rPr>
              <a:t>8</a:t>
            </a:r>
            <a:r>
              <a:rPr lang="ru-RU" b="1" dirty="0" smtClean="0">
                <a:solidFill>
                  <a:schemeClr val="bg1"/>
                </a:solidFill>
              </a:rPr>
              <a:t>) цель (цели) и задачи проекта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84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87" y="26895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НКО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Камчатского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края в конкурсах 2015-2016 гг. Заявки.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1216660" y="1329183"/>
          <a:ext cx="9779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013030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330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 2017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3879" y="1629624"/>
            <a:ext cx="10515600" cy="49366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9) ожидаемые количественные и качественные результаты проекта; 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10</a:t>
            </a:r>
            <a:r>
              <a:rPr lang="ru-RU" b="1" dirty="0" smtClean="0">
                <a:solidFill>
                  <a:schemeClr val="bg1"/>
                </a:solidFill>
              </a:rPr>
              <a:t>) общая сумма расходов на реализацию проекта;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11</a:t>
            </a:r>
            <a:r>
              <a:rPr lang="ru-RU" b="1" dirty="0" smtClean="0">
                <a:solidFill>
                  <a:srgbClr val="FFFF00"/>
                </a:solidFill>
              </a:rPr>
              <a:t>) запрашиваемая сумма гранта; 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12</a:t>
            </a:r>
            <a:r>
              <a:rPr lang="ru-RU" b="1" dirty="0" smtClean="0">
                <a:solidFill>
                  <a:schemeClr val="bg1"/>
                </a:solidFill>
              </a:rPr>
              <a:t>) календарный план проекта;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13</a:t>
            </a:r>
            <a:r>
              <a:rPr lang="ru-RU" b="1" dirty="0" smtClean="0">
                <a:solidFill>
                  <a:srgbClr val="FFFF00"/>
                </a:solidFill>
              </a:rPr>
              <a:t>) бюджет проекта; 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14</a:t>
            </a:r>
            <a:r>
              <a:rPr lang="ru-RU" b="1" dirty="0" smtClean="0">
                <a:solidFill>
                  <a:schemeClr val="bg1"/>
                </a:solidFill>
              </a:rPr>
              <a:t>) информация о руководителе проекта;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15</a:t>
            </a:r>
            <a:r>
              <a:rPr lang="ru-RU" b="1" dirty="0" smtClean="0">
                <a:solidFill>
                  <a:srgbClr val="FFFF00"/>
                </a:solidFill>
              </a:rPr>
              <a:t>) информация о команде проекта; 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18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 2017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9146" y="1481593"/>
            <a:ext cx="10515600" cy="50731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16) информация об организации, включая: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полное и сокращенное (при наличии) наименование,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основной государственный регистрационный номер,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идентификационный номер налогоплательщика,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место нахождения организации;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основные </a:t>
            </a:r>
            <a:r>
              <a:rPr lang="ru-RU" b="1" dirty="0" smtClean="0">
                <a:solidFill>
                  <a:schemeClr val="bg1"/>
                </a:solidFill>
              </a:rPr>
              <a:t>виды деятельности организации;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контактный </a:t>
            </a:r>
            <a:r>
              <a:rPr lang="ru-RU" b="1" dirty="0" smtClean="0">
                <a:solidFill>
                  <a:schemeClr val="bg1"/>
                </a:solidFill>
              </a:rPr>
              <a:t>телефон организации;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адрес </a:t>
            </a:r>
            <a:r>
              <a:rPr lang="ru-RU" b="1" dirty="0" smtClean="0">
                <a:solidFill>
                  <a:schemeClr val="bg1"/>
                </a:solidFill>
              </a:rPr>
              <a:t>электронной почты для направления организации юридически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значимых </a:t>
            </a:r>
            <a:r>
              <a:rPr lang="ru-RU" b="1" dirty="0" smtClean="0">
                <a:solidFill>
                  <a:schemeClr val="bg1"/>
                </a:solidFill>
              </a:rPr>
              <a:t>сообщений;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17</a:t>
            </a:r>
            <a:r>
              <a:rPr lang="ru-RU" b="1" dirty="0" smtClean="0">
                <a:solidFill>
                  <a:srgbClr val="FFFF00"/>
                </a:solidFill>
              </a:rPr>
              <a:t>) заверение о соответствии организации требованиям, установленным подпунктами 2-4 пункта 5 настоящего </a:t>
            </a:r>
            <a:r>
              <a:rPr lang="ru-RU" b="1" dirty="0" smtClean="0">
                <a:solidFill>
                  <a:srgbClr val="FFFF00"/>
                </a:solidFill>
              </a:rPr>
              <a:t>положения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5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 заявки включаются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57607"/>
            <a:ext cx="10515600" cy="51423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1) электронная (отсканированная) копия действующей редакции устава организации (со всеми внесенными изменениями);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</a:rPr>
              <a:t>) сведения о юридическом лице из единого государственного реестра юридических лиц, полученные через официальный сайт Федеральной налоговой службы в сети «Интернет» </a:t>
            </a:r>
            <a:r>
              <a:rPr lang="ru-RU" sz="2400" b="1" dirty="0" err="1" smtClean="0">
                <a:solidFill>
                  <a:schemeClr val="bg1"/>
                </a:solidFill>
              </a:rPr>
              <a:t>egrul.nalog.ru</a:t>
            </a:r>
            <a:r>
              <a:rPr lang="ru-RU" sz="2400" b="1" dirty="0" smtClean="0">
                <a:solidFill>
                  <a:schemeClr val="bg1"/>
                </a:solidFill>
              </a:rPr>
              <a:t> не ранее дня начала приема заявок на участие в конкурсе (или электронная копия выписки из единого государственного реестра юридических лиц, выданной Федеральной налоговой службой не ранее дня начала приема заявок на участие в конкурсе);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3</a:t>
            </a:r>
            <a:r>
              <a:rPr lang="ru-RU" sz="2400" b="1" dirty="0" smtClean="0">
                <a:solidFill>
                  <a:srgbClr val="FFFF00"/>
                </a:solidFill>
              </a:rPr>
              <a:t>) электронная (отсканированная) копия документа, подтверждающего полномочия лица на подачу заявки от имени организации, – в случае если заявку подает лицо, сведения о котором как о лице, имеющем право без доверенности действовать от имени организации, не содержатся в документе, указанном в подпункте 2 настоящего пункта.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49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 заявки включаются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8382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ИЗ УКАЗАННЫХ ДОКУМЕНТОВ ПРЕДСТАВЛЯЕТСЯ В ВИДЕ ОДНОГО ФАЙЛА В ФОРМАТЕ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PDF</a:t>
            </a:r>
          </a:p>
          <a:p>
            <a:pPr algn="ctr">
              <a:buNone/>
            </a:pP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5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302" y="4379171"/>
            <a:ext cx="2401887" cy="2157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622425"/>
            <a:ext cx="11533188" cy="3759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ПРОЕКТА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381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ПРОСИТЬ ДЕНЕГ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– НЕ ЕДИНСТВЕННЫЙ УЧАСТНИК КОНКУРСА</a:t>
            </a:r>
          </a:p>
          <a:p>
            <a:pPr marL="0" indent="0" algn="ctr">
              <a:buNone/>
              <a:defRPr/>
            </a:pP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УЧИТЫВАЙТЕ ИНТЕРЕСЫ И ДРУГИХ УЧАСТНИКОВ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2532265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2494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 РАСХОДОВ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18187308"/>
              </p:ext>
            </p:extLst>
          </p:nvPr>
        </p:nvGraphicFramePr>
        <p:xfrm>
          <a:off x="323850" y="1478558"/>
          <a:ext cx="11534775" cy="481168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042150">
                  <a:extLst>
                    <a:ext uri="{9D8B030D-6E8A-4147-A177-3AD203B41FA5}">
                      <a16:colId xmlns="" xmlns:a16="http://schemas.microsoft.com/office/drawing/2014/main" val="1897096749"/>
                    </a:ext>
                  </a:extLst>
                </a:gridCol>
                <a:gridCol w="4756162">
                  <a:extLst>
                    <a:ext uri="{9D8B030D-6E8A-4147-A177-3AD203B41FA5}">
                      <a16:colId xmlns="" xmlns:a16="http://schemas.microsoft.com/office/drawing/2014/main" val="3777540288"/>
                    </a:ext>
                  </a:extLst>
                </a:gridCol>
                <a:gridCol w="5736463">
                  <a:extLst>
                    <a:ext uri="{9D8B030D-6E8A-4147-A177-3AD203B41FA5}">
                      <a16:colId xmlns="" xmlns:a16="http://schemas.microsoft.com/office/drawing/2014/main" val="684603927"/>
                    </a:ext>
                  </a:extLst>
                </a:gridCol>
              </a:tblGrid>
              <a:tr h="362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статьи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статьи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Комментарий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3744890"/>
                  </a:ext>
                </a:extLst>
              </a:tr>
              <a:tr h="1814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1.1. Оплата труда штатных сотрудников организации, занятых в проекте, в т. ч. НДФЛ (физические лица, работающие по трудовому договору, являющимися сотрудниками организации на момент заключения договора гранта):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указываются отдельно по каждой должности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сотрудников и сроки (мес.), на которые привлекается сотрудник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- сумма оплаты (в мес.)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- общая сумма расходов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6685801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Страховые взносы во внебюджетные фонды с ФОТ штатных сотрудников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30,2%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1554795"/>
                  </a:ext>
                </a:extLst>
              </a:tr>
              <a:tr h="1451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Оплата труда привлеченных специалистов, в т. ч. НДФЛ (физические лица, работающие по гражданско-правовому договору или/и договору подряда):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указываются в зависимости от характера исполняемой работы (оказываемой услуги), вида работы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специалистов и сроки (мес. или иная единица времени), на которые привлекаются специалисты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сумма оплаты (за мес. или иную единицу времени);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общая сумма расходов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4246470"/>
                  </a:ext>
                </a:extLst>
              </a:tr>
              <a:tr h="725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Страховые взносы во внебюджетные фонды с ФОТ привлеченных специалистов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27,1%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6018666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3500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 РАСХОДОВ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49427943"/>
              </p:ext>
            </p:extLst>
          </p:nvPr>
        </p:nvGraphicFramePr>
        <p:xfrm>
          <a:off x="323850" y="1453911"/>
          <a:ext cx="11534775" cy="4912536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042150">
                  <a:extLst>
                    <a:ext uri="{9D8B030D-6E8A-4147-A177-3AD203B41FA5}">
                      <a16:colId xmlns="" xmlns:a16="http://schemas.microsoft.com/office/drawing/2014/main" val="3660202687"/>
                    </a:ext>
                  </a:extLst>
                </a:gridCol>
                <a:gridCol w="4756162">
                  <a:extLst>
                    <a:ext uri="{9D8B030D-6E8A-4147-A177-3AD203B41FA5}">
                      <a16:colId xmlns="" xmlns:a16="http://schemas.microsoft.com/office/drawing/2014/main" val="1322157711"/>
                    </a:ext>
                  </a:extLst>
                </a:gridCol>
                <a:gridCol w="5736463">
                  <a:extLst>
                    <a:ext uri="{9D8B030D-6E8A-4147-A177-3AD203B41FA5}">
                      <a16:colId xmlns="" xmlns:a16="http://schemas.microsoft.com/office/drawing/2014/main" val="646972144"/>
                    </a:ext>
                  </a:extLst>
                </a:gridCol>
              </a:tblGrid>
              <a:tr h="528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Материальные расходы: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наименование расходов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расходные материалы, комплектующие изделия, инвентарь, канцтовары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призы, подарки, сувениры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003065"/>
                  </a:ext>
                </a:extLst>
              </a:tr>
              <a:tr h="528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Приобретение оборудования: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наименование оборудования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единиц и стоимость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общая сумма расходов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6143327"/>
                  </a:ext>
                </a:extLst>
              </a:tr>
              <a:tr h="1056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Услуги связи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телефонная связь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мобильная связь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интернет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почтовые расходы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1891703"/>
                  </a:ext>
                </a:extLst>
              </a:tr>
              <a:tr h="528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Транспортные услуги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компенсация расходов сотрудников по договорам ГПХ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аренда автотранспорта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2174620"/>
                  </a:ext>
                </a:extLst>
              </a:tr>
              <a:tr h="2113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Командировочные расходы (по видам расходов):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расходы по проезду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расходы по найму жилого помещения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суточные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количество штатных сотрудников, направляемых в командировки по проекту и количество дней командировки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сумма среднедневного расхода (либо по видам расходов)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общая сумма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Оплата проезда, проживания, суточные - только для штатных сотрудников, участвующих в реализации проекта.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Указывается отдельно по местам командировок - количество сотрудников и сумма расходов (на чел.).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5349091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08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 РАСХОДОВ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3468966"/>
              </p:ext>
            </p:extLst>
          </p:nvPr>
        </p:nvGraphicFramePr>
        <p:xfrm>
          <a:off x="323850" y="1495425"/>
          <a:ext cx="11534775" cy="4860925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042150">
                  <a:extLst>
                    <a:ext uri="{9D8B030D-6E8A-4147-A177-3AD203B41FA5}">
                      <a16:colId xmlns="" xmlns:a16="http://schemas.microsoft.com/office/drawing/2014/main" val="3693191452"/>
                    </a:ext>
                  </a:extLst>
                </a:gridCol>
                <a:gridCol w="4756162">
                  <a:extLst>
                    <a:ext uri="{9D8B030D-6E8A-4147-A177-3AD203B41FA5}">
                      <a16:colId xmlns="" xmlns:a16="http://schemas.microsoft.com/office/drawing/2014/main" val="2110601807"/>
                    </a:ext>
                  </a:extLst>
                </a:gridCol>
                <a:gridCol w="5736463">
                  <a:extLst>
                    <a:ext uri="{9D8B030D-6E8A-4147-A177-3AD203B41FA5}">
                      <a16:colId xmlns="" xmlns:a16="http://schemas.microsoft.com/office/drawing/2014/main" val="4056834790"/>
                    </a:ext>
                  </a:extLst>
                </a:gridCol>
              </a:tblGrid>
              <a:tr h="1944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Расходы на банковское обслуживание: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наименование банковских операций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количество месяцев, в течение которых будут производиться расходы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среднемесячная стоимость услуг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общая сумма расходов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Оплата за банковское обслуживание включает в себя оплату за ведение банковского счета, кассовых операций на основании заключенного договора (мемориальные ордера и банковские ордера)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4711468"/>
                  </a:ext>
                </a:extLst>
              </a:tr>
              <a:tr h="1296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Аренда помещения и оборудования, необходимого для реализации проекта: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вид арендуемого помещения с указанием метража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наименование арендуемого оборудования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месяцев, на которые арендуется помещение и/или оборудование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стоимость аренды помещения и/или оборудования в месяц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общая сумма расходов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3350721"/>
                  </a:ext>
                </a:extLst>
              </a:tr>
              <a:tr h="648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Полиграфические услуги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наименование печатной продукции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стоимость разработки макета, (дизайна), формат, тираж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общая сумма расходов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1958024"/>
                  </a:ext>
                </a:extLst>
              </a:tr>
              <a:tr h="972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Услуги сторонних организаций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содержание услуг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стоимость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общая сумма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48973508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073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 РАСХОДОВ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96753488"/>
              </p:ext>
            </p:extLst>
          </p:nvPr>
        </p:nvGraphicFramePr>
        <p:xfrm>
          <a:off x="323850" y="1495424"/>
          <a:ext cx="11525251" cy="5022217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041290">
                  <a:extLst>
                    <a:ext uri="{9D8B030D-6E8A-4147-A177-3AD203B41FA5}">
                      <a16:colId xmlns="" xmlns:a16="http://schemas.microsoft.com/office/drawing/2014/main" val="2811999686"/>
                    </a:ext>
                  </a:extLst>
                </a:gridCol>
                <a:gridCol w="4752235">
                  <a:extLst>
                    <a:ext uri="{9D8B030D-6E8A-4147-A177-3AD203B41FA5}">
                      <a16:colId xmlns="" xmlns:a16="http://schemas.microsoft.com/office/drawing/2014/main" val="1957951574"/>
                    </a:ext>
                  </a:extLst>
                </a:gridCol>
                <a:gridCol w="5731726">
                  <a:extLst>
                    <a:ext uri="{9D8B030D-6E8A-4147-A177-3AD203B41FA5}">
                      <a16:colId xmlns="" xmlns:a16="http://schemas.microsoft.com/office/drawing/2014/main" val="4058316794"/>
                    </a:ext>
                  </a:extLst>
                </a:gridCol>
              </a:tblGrid>
              <a:tr h="196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Расходы на организацию мероприятия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расходы по каждому мероприятию в соответствии с календарным планом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5407385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Расходы на проезд участников мероприятия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маршрут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билетов (соответственно числу участников)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стоимость билета (туда - обратно) на 1-го участника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общая сумма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0712266"/>
                  </a:ext>
                </a:extLst>
              </a:tr>
              <a:tr h="785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Расходы на проживание участников мероприятия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проживающих (соответственно числу участников) и количество дней (суток) проживания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стоимость за день (сутки) проживания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общая сумма расходов по статье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8341084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Питание участников мероприятия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участников мероприятия и количество дней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среднедневная стоимость питания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- общая сумма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1357406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Создание интернет-сайтов и программных продуктов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указывается отдельно по каждому наименованию программного продукта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единиц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стоимость единицы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общая сумма расходов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37908685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Расходы на техническую поддержку интернет-сайта и программных продуктов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указывается отдельно по каждому наименованию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количество единиц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стоимость единицы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общая сумма расходов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6534570"/>
                  </a:ext>
                </a:extLst>
              </a:tr>
              <a:tr h="58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Информационные услуги: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наименование услуг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размещение информации о проекте в СМИ, на сайте, в социальных сетях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количество, стоимость единицы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общая сумма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61806065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548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НКО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Камчатского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края в конкурсах 2015-2016 гг. Победители.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147320" y="1302808"/>
          <a:ext cx="3103880" cy="211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/>
          </p:nvPr>
        </p:nvGraphicFramePr>
        <p:xfrm>
          <a:off x="3464560" y="1302808"/>
          <a:ext cx="84836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49584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допускается осуществление за счет гранта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расходов, непосредственно не связанных с реализацией проекта; </a:t>
            </a:r>
            <a:endParaRPr lang="ru-RU" sz="40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осуществление предпринимательской деятельности;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 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приобретение недвижимого имущества (включая земельные участки), капитальное строительство зданий;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76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допускается осуществление за счет гранта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76127"/>
            <a:ext cx="10515600" cy="497285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 на приобретение алкогольной и табачной продукции, а также товаров, которые являются предметами роскоши; </a:t>
            </a:r>
            <a:endParaRPr lang="ru-RU" sz="40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предусматривающих поддержку политических партий, кампаний и акций, подготовку и проведение митингов, демонстраций, пикетирований;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погашения 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задолженности организации; </a:t>
            </a:r>
            <a:endParaRPr lang="ru-RU" sz="40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уплаты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штрафов,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пеней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25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5360" y="1200935"/>
            <a:ext cx="10515600" cy="34163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и документы, 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представленные 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Фонд 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лицом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уполномоченным на совершение соответствующих действий от имени организации, не признаются заявкой на участие в конкурсе, не учитываются и 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рассматриваются</a:t>
            </a: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42</a:t>
            </a:fld>
            <a:endParaRPr lang="ru-RU" dirty="0"/>
          </a:p>
        </p:txBody>
      </p:sp>
      <p:pic>
        <p:nvPicPr>
          <p:cNvPr id="5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676" y="4680642"/>
            <a:ext cx="1981510" cy="177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получить информацию о конкурсах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196810"/>
            <a:ext cx="11533237" cy="15826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Вся информация о конкурсах опубликована на едином </a:t>
            </a:r>
            <a:r>
              <a:rPr lang="ru-RU" b="1" dirty="0" smtClean="0">
                <a:solidFill>
                  <a:schemeClr val="bg1"/>
                </a:solidFill>
              </a:rPr>
              <a:t>ресурсе 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президентскиегранты.рф</a:t>
            </a: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Имеется ссылка на информационном </a:t>
            </a:r>
            <a:r>
              <a:rPr lang="ru-RU" b="1" dirty="0">
                <a:solidFill>
                  <a:schemeClr val="bg1"/>
                </a:solidFill>
              </a:rPr>
              <a:t>портале Общественной Палаты РФ –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grants.oprf.ru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 t="2819" b="8226"/>
          <a:stretch>
            <a:fillRect/>
          </a:stretch>
        </p:blipFill>
        <p:spPr bwMode="auto">
          <a:xfrm>
            <a:off x="385398" y="2825638"/>
            <a:ext cx="6151204" cy="264265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 t="2818" b="7885"/>
          <a:stretch>
            <a:fillRect/>
          </a:stretch>
        </p:blipFill>
        <p:spPr bwMode="auto">
          <a:xfrm>
            <a:off x="6156355" y="3974471"/>
            <a:ext cx="5795101" cy="258476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57834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 СОДЕРЖИТ ВСЮ НЕОБХОДИМУЮ ДЛЯ УЧАСТНИКОВ ИНФОРМАЦИЮ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6087" y="3362449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8112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заявки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 cstate="print"/>
          <a:srcRect t="2819" b="8226"/>
          <a:stretch>
            <a:fillRect/>
          </a:stretch>
        </p:blipFill>
        <p:spPr bwMode="auto">
          <a:xfrm>
            <a:off x="421611" y="1440457"/>
            <a:ext cx="9184115" cy="5186679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7827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заявок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15411" y="1196810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ПОДГОТОВЛЕННАЯ С ПОМОЩЬЮ МАСТЕРА ЗАЯВКА ПОДАЕТСЯ ГРАНТООПЕРАТОРУ В 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ФОРМЕ ЭЛЕКТРОННЫХ ДОКУМЕНТОВ ПОСРЕДСТВОМ ЗАПОЛНЕНИЯ СООТВЕТСТВУЮЩИХ ЭЛЕКТРОННЫХ ФОРМ, РАЗМЕЩЕННЫХ НА ОФИЦИАЛЬНОМ САЙТЕ ПО АДРЕСУ: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ПРЕЗИДЕНТСКИЕГРАНТЫ.РФ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1891" y="4700587"/>
            <a:ext cx="2181294" cy="1959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7107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ЗАЯВКИ, ПОДАННЫЕ ПОСЛЕ ОКОНЧАНИЯ УКАЗАННОГО В КОНКУРСНОЙ ДОКУМЕНТАЦИИ СРОКА ИХ ПРИЕМА, К КОНКУРСУ НЕ 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ДОПУСКАЮТСЯ И </a:t>
            </a: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ЖУРНАЛЕ 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САЙТЕ НЕ РЕГИСТРИРУЮТСЯ</a:t>
            </a: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9461" y="4421705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3876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573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21394"/>
            <a:ext cx="10515600" cy="367570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ЗАЯВИТЕЛЬ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СРОКА ПРИЕМА ЗАЯВОК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ВПРАВЕ НА ОФИЦИАЛЬНОМ САЙТЕ ФОНДА ВНЕСТИ ИЗМЕНЕНИЯ В ЗАЯВКУ С ЦЕЛЬЮ УСТРАНЕНИЯ ВЫЯВЛЕННЫХ ФОНДОМ НЕСООТВЕТСТВИЙ ЗАЯВКИ ТРЕБОВАНИЯМ ПОЛОЖЕНИЯ О КОНКУРСЕ</a:t>
            </a:r>
            <a:endParaRPr lang="ru-RU" sz="40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48</a:t>
            </a:fld>
            <a:endParaRPr lang="ru-RU" dirty="0"/>
          </a:p>
        </p:txBody>
      </p:sp>
      <p:pic>
        <p:nvPicPr>
          <p:cNvPr id="5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2211" y="5186174"/>
            <a:ext cx="1640439" cy="147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60678" y="1106276"/>
            <a:ext cx="11533237" cy="4090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Заявки, не победившие в одном конкурсе, не считаются автоматически поданными на следующий конкурс.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участия в конкретном конкурсе заявка должна быть подана строго в сроки, определенные именно для этого конкурса!!!</a:t>
            </a:r>
          </a:p>
        </p:txBody>
      </p:sp>
      <p:pic>
        <p:nvPicPr>
          <p:cNvPr id="13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2211" y="5186174"/>
            <a:ext cx="1640439" cy="1473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239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НКО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Камчатского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края в конкурсах 2015-2016 гг. Суммы грантов.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142240" y="3609764"/>
          <a:ext cx="3180080" cy="262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/>
          </p:nvPr>
        </p:nvGraphicFramePr>
        <p:xfrm>
          <a:off x="3464560" y="1302808"/>
          <a:ext cx="84836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/>
          </p:nvPr>
        </p:nvGraphicFramePr>
        <p:xfrm>
          <a:off x="137160" y="1302808"/>
          <a:ext cx="3185160" cy="211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007724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ПОДАВАЙТЕ ЗАЯВКУ КАК МОЖНО РАНЬШЕ, НЕ ЖДИТЕ ПОСЛЕДНИХ ДНЕЙ ПРИЕМА ЗАЯВОК – ЭТО В ПЕРВУЮ ОЧЕРЕДЬ В ВАШИХ ИНТЕРЕСАХ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15909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ИСКЛЮЧЕНИЙ НЕ БЫВАЕТ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ДЛЯ КОГО И НИКОГДА!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ПОДАВАЙТЕ ЗАЯВКИ И 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ДЕЛАЙТЕ ИСПРАВЛЕНИЯ </a:t>
            </a: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МОЖНО РАНЬШЕ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4879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СЛИШКОМ ЛИ ЖЕСТКИЕ ТРЕБОВАНИЯ?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РЕЧЬ ИДЕТ О СРЕДСТВАХ ФЕДЕРАЛЬНОГО БЮДЖЕТА, ТРЕБУЮЩИХ СТРОГОЙ ОТЧЕТНОСТИ И НАХОДЯЩИХСЯ В СФЕРЕ ПРИСТАЛЬНОГО ВНИМАНИЯ СООТВЕТСТВУЮЩИХ ОРГАНОВ</a:t>
            </a:r>
          </a:p>
        </p:txBody>
      </p:sp>
      <p:pic>
        <p:nvPicPr>
          <p:cNvPr id="12" name="Picture 2" descr="http://www.iblc.ru/imgpart/logo-schpalat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17" y="4014738"/>
            <a:ext cx="2179665" cy="2513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mitriy\Pictures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6998" y="3806392"/>
            <a:ext cx="2876550" cy="2760663"/>
          </a:xfrm>
          <a:prstGeom prst="rect">
            <a:avLst/>
          </a:prstGeom>
          <a:noFill/>
        </p:spPr>
      </p:pic>
      <p:pic>
        <p:nvPicPr>
          <p:cNvPr id="12292" name="Picture 4" descr="C:\Users\Dmitriy\Pictures\Рисунок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9450" y="3874655"/>
            <a:ext cx="1779587" cy="2792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655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СЛИШКОМ ЛИ ЖЕСТКИЕ ТРЕБОВАНИЯ?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ЕЩЕ НА ЭТАПЕ ПОДАЧИ ЗАЯВКИ НЕ МОЖЕТЕ ПРАВИЛЬНО ОФОРМИТЬ ДОКУМЕНТЫ, ТО КАК ЖЕ ВЫ ПОТОМ БУДЕТЕ ОТЧИТЫВАТЬСЯ?</a:t>
            </a:r>
          </a:p>
          <a:p>
            <a:pPr marL="0" indent="0" algn="ctr">
              <a:buNone/>
            </a:pPr>
            <a:r>
              <a:rPr lang="ru-RU" sz="2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</a:p>
        </p:txBody>
      </p:sp>
    </p:spTree>
    <p:extLst>
      <p:ext uri="{BB962C8B-B14F-4D97-AF65-F5344CB8AC3E}">
        <p14:creationId xmlns="" xmlns:p14="http://schemas.microsoft.com/office/powerpoint/2010/main" val="28161045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победителей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2016 г.)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690" y="1794442"/>
            <a:ext cx="11533188" cy="1745464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ru-RU" sz="4000" b="1" dirty="0" smtClean="0">
                <a:solidFill>
                  <a:srgbClr val="FFC000"/>
                </a:solidFill>
              </a:rPr>
              <a:t>КРИТЕРИИ ОЦЕНКИ ЗАЯВОК – РАЗДЕЛ </a:t>
            </a:r>
            <a:r>
              <a:rPr lang="en-US" sz="4000" b="1" dirty="0" smtClean="0">
                <a:solidFill>
                  <a:srgbClr val="FFC000"/>
                </a:solidFill>
              </a:rPr>
              <a:t>VI</a:t>
            </a:r>
            <a:r>
              <a:rPr lang="ru-RU" sz="4000" b="1" dirty="0" smtClean="0">
                <a:solidFill>
                  <a:srgbClr val="FFC000"/>
                </a:solidFill>
              </a:rPr>
              <a:t> ПОЛОЖЕНИЯ О КОНКУРСЕ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43307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78786" y="1278291"/>
            <a:ext cx="11533237" cy="3981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Положению о конкурсе, </a:t>
            </a:r>
            <a:r>
              <a:rPr lang="ru-RU" sz="4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грантооператор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эксперты, члены конкурсной комиссии </a:t>
            </a: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вступают </a:t>
            </a: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переписку с претендентами и участниками конкурса (за исключением уведомления о недостатках, обнаруженных в заявке и приложенных к ней документах, и извещения о признании победителем конкурса)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1242" y="5198065"/>
            <a:ext cx="1608875" cy="1445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58965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УКАЗЫВАЙТЕ В ЗАЯВКЕ РЕАЛЬНЫЕ АДРЕСА ОРГАНИЗАЦИИ, ПОСТОЯННО ПРОВЕРЯЕМЫЕ АДРЕСА ЭЛЕКТРОННОЙ ПОЧТЫ И АКТУАЛЬНЫЕ ТЕЛЕФОНЫ ОРГАНИЗАЦИИ И РУКОВОДИТЕЛЕЙ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51034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ПРИЗНАНИЕ ОРГАНИЗАЦИИ ПОБЕДИТЕЛЕМ КОНКУРСА ВОВСЕ НЕ ОЗНАЧАЕТ АВТОМАТИЧЕСКОГО ПРЕДОСТАВЛЕНИЯ ЕЙ ГРАНТА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34600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проекту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ЛЮБЫЕ РАСХОДЫ, ПРОИЗВЕДЕННЫЕ ДО ДАТЫ ПОДПИСАНИЯ ДОГОВОРА, СЧИТАЮТСЯ НЕЦЕЛЕВЫМИ И НЕ ПОДЛЕЖАТ КОМПЕНСАЦИИ ЗА СЧЕТ ГРАНТОВЫХ СРЕДСТВ</a:t>
            </a:r>
          </a:p>
        </p:txBody>
      </p:sp>
      <p:pic>
        <p:nvPicPr>
          <p:cNvPr id="12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408" y="4122940"/>
            <a:ext cx="2401887" cy="215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80314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проекту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ЛЮБЫЕ ИЗМЕНЕНИЯ СМЕТЫ ИЛИ КАЛЕНДАРНОГО ПЛАНА, ПРОИЗВЕДЕННЫЕ БЕЗ ПРЕДВАРИТЕЛЬНОГО ПИСЬМЕННОГО СОГЛАСОВАНИЯ С ГРАНТООПЕРАТОРОМ, СЧИТАЮТСЯ НЕЦЕЛЕВЫМИ И НЕ ПОДЛЕЖАТ КОМПЕНСАЦИИ ЗА СЧЕТ ГРАНТОВЫХ СРЕДСТВ</a:t>
            </a:r>
          </a:p>
        </p:txBody>
      </p:sp>
      <p:pic>
        <p:nvPicPr>
          <p:cNvPr id="14" name="Picture 2" descr="C:\Users\Dmitriy\Pictures\Внимани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6059" y="5140040"/>
            <a:ext cx="1578031" cy="141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160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622425"/>
            <a:ext cx="11533188" cy="3759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ПРЕЗИДЕНТСКИЕ ГРАНТЫ ДЛЯ ННО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5490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отчетность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bg1"/>
                </a:solidFill>
              </a:rPr>
              <a:t>Грантооператор</a:t>
            </a:r>
            <a:r>
              <a:rPr lang="ru-RU" b="1" dirty="0">
                <a:solidFill>
                  <a:schemeClr val="bg1"/>
                </a:solidFill>
              </a:rPr>
              <a:t> контролирует реализацию проекта, экономность, рациональность и целевой характер расходования средств гранта, проводит проверку первичных документов, представленных </a:t>
            </a:r>
            <a:r>
              <a:rPr lang="ru-RU" b="1" dirty="0" err="1">
                <a:solidFill>
                  <a:schemeClr val="bg1"/>
                </a:solidFill>
              </a:rPr>
              <a:t>грантополучателем</a:t>
            </a:r>
            <a:r>
              <a:rPr lang="ru-RU" b="1" dirty="0">
                <a:solidFill>
                  <a:schemeClr val="bg1"/>
                </a:solidFill>
              </a:rPr>
              <a:t>, в случае необходимости осуществляет выездную проверку</a:t>
            </a:r>
          </a:p>
          <a:p>
            <a:pPr>
              <a:defRPr/>
            </a:pPr>
            <a:r>
              <a:rPr lang="ru-RU" b="1" dirty="0" err="1">
                <a:solidFill>
                  <a:schemeClr val="bg1"/>
                </a:solidFill>
              </a:rPr>
              <a:t>Грантооператор</a:t>
            </a:r>
            <a:r>
              <a:rPr lang="ru-RU" b="1" dirty="0">
                <a:solidFill>
                  <a:schemeClr val="bg1"/>
                </a:solidFill>
              </a:rPr>
              <a:t> запрашивает у </a:t>
            </a:r>
            <a:r>
              <a:rPr lang="ru-RU" b="1" dirty="0" err="1">
                <a:solidFill>
                  <a:schemeClr val="bg1"/>
                </a:solidFill>
              </a:rPr>
              <a:t>грантополучателей</a:t>
            </a:r>
            <a:r>
              <a:rPr lang="ru-RU" b="1" dirty="0">
                <a:solidFill>
                  <a:schemeClr val="bg1"/>
                </a:solidFill>
              </a:rPr>
              <a:t> финансовые и иные документы, касающиеся реализации проектов, утверждает отчеты о ходе реализации проектов и расходовании грантов </a:t>
            </a:r>
          </a:p>
          <a:p>
            <a:pPr>
              <a:defRPr/>
            </a:pPr>
            <a:r>
              <a:rPr lang="ru-RU" b="1" dirty="0" err="1">
                <a:solidFill>
                  <a:schemeClr val="bg1"/>
                </a:solidFill>
              </a:rPr>
              <a:t>Грантооператор</a:t>
            </a:r>
            <a:r>
              <a:rPr lang="ru-RU" b="1" dirty="0">
                <a:solidFill>
                  <a:schemeClr val="bg1"/>
                </a:solidFill>
              </a:rPr>
              <a:t> утверждает требования, предъявляемые к отчетности </a:t>
            </a:r>
            <a:r>
              <a:rPr lang="ru-RU" b="1" dirty="0" err="1">
                <a:solidFill>
                  <a:schemeClr val="bg1"/>
                </a:solidFill>
              </a:rPr>
              <a:t>грантополучателя</a:t>
            </a:r>
            <a:r>
              <a:rPr lang="ru-RU" b="1" dirty="0">
                <a:solidFill>
                  <a:schemeClr val="bg1"/>
                </a:solidFill>
              </a:rPr>
              <a:t> и обязательные к соблюдению </a:t>
            </a:r>
            <a:r>
              <a:rPr lang="ru-RU" b="1" dirty="0" err="1">
                <a:solidFill>
                  <a:schemeClr val="bg1"/>
                </a:solidFill>
              </a:rPr>
              <a:t>грантополучателем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53717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отчетность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В договоре о предоставлении гранта может быть предусмотрено, что грант на реализацию проекта перечисляется частями</a:t>
            </a:r>
          </a:p>
          <a:p>
            <a:pPr>
              <a:defRPr/>
            </a:pPr>
            <a:r>
              <a:rPr lang="ru-RU" b="1" dirty="0" err="1">
                <a:solidFill>
                  <a:schemeClr val="bg1"/>
                </a:solidFill>
              </a:rPr>
              <a:t>Грантопооператор</a:t>
            </a:r>
            <a:r>
              <a:rPr lang="ru-RU" b="1" dirty="0">
                <a:solidFill>
                  <a:schemeClr val="bg1"/>
                </a:solidFill>
              </a:rPr>
              <a:t> при перечислении гранта на реализацию проекта по частям, каждый последующий платеж перечисляет </a:t>
            </a:r>
            <a:r>
              <a:rPr lang="ru-RU" b="1" dirty="0" err="1">
                <a:solidFill>
                  <a:schemeClr val="bg1"/>
                </a:solidFill>
              </a:rPr>
              <a:t>грантополучателю</a:t>
            </a:r>
            <a:r>
              <a:rPr lang="ru-RU" b="1" dirty="0">
                <a:solidFill>
                  <a:schemeClr val="bg1"/>
                </a:solidFill>
              </a:rPr>
              <a:t> после представления им отчета о ходе реализации проекта и расходовании ранее полученных денежных средств с приложением копий подтверждающих документов, и только после принятия и утверждения этих отчётов грантооператором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60979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почему мы не победили?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Критерии для определения победителей конкурса - 2016: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соответствие проекта целям и условиям конкурса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актуальность и социальная значимость проекта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детальная проработанность проекта, в т.ч. соответствие мероприятий проекта его целям и задачам, оптимальность механизмов его реализации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конкретность, значимость и достижимость результатов проекта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реалистичность и обоснованность представленного бюджета проекта (в т.ч. обоснованность затрат с точки зрения объема деятельности и предполагаемых результатов проекта; соответствие статей расходов предполагаемой проектной деятельности)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наличие у заявителя опыта реализации аналогичных проектов (по направлению и масштабу)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наличие квалифицированных специалистов, которых планируется задействовать в реализации проекта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наличие дополнительных источников финансирования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территориальный охват проекта</a:t>
            </a:r>
          </a:p>
          <a:p>
            <a:pPr lvl="1">
              <a:defRPr/>
            </a:pPr>
            <a:r>
              <a:rPr lang="ru-RU" sz="2000" b="1" dirty="0">
                <a:solidFill>
                  <a:schemeClr val="bg1"/>
                </a:solidFill>
              </a:rPr>
              <a:t>наличие механизмов обеспечения устойчивости и развития результатов проекта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096912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подготовке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Недостаточно проработанный проект: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Недостаточно четкое обоснование социальной значимости проекта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Несоответствие или противоречия между обоснованием, целями и задачами, календарным планом и ожидаемыми результатами проекта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Невозможность решения обозначенных целей и задач с помощью мероприятий, указанных в календарном плане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Невозможность достижения ожидаемого результата с помощью мероприятий, указанных в календарном плане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Отсутствие четких качественных и / или количественных показателей результатов реализации проекта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Завышенная смета расходов на проект</a:t>
            </a:r>
          </a:p>
          <a:p>
            <a:pPr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42137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SR_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Рисунок 6" descr="RSR_заголов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241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подготовке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Несоответствие имеющегося опыта масштабам подаваемого на конкурс проекта: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Организация имеет мало опыта реализации проектов, однако запрашивает грант на масштабный проект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Организация имеет опыт реализации только небольших проектов, однако запрашивает грант на масштабный проект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Организация имеет опыт реализации только локальных проектов, однако запрашивает грант на межрегиональный или всероссийский проект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Небольшая организация запрашивает грант на масштабный проект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Организация не имеет опыта реализации проектов в той сфере, на которую запрашивает грант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247" y="26895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74744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49" y="2927298"/>
            <a:ext cx="5467351" cy="1022350"/>
          </a:xfrm>
        </p:spPr>
        <p:txBody>
          <a:bodyPr rtlCol="0"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  <a:defRPr/>
            </a:pPr>
            <a:r>
              <a:rPr lang="ru-RU" sz="36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Рисунок 10" descr="RSR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6667" y="1128803"/>
            <a:ext cx="2076123" cy="2076123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6138251" y="4114800"/>
            <a:ext cx="6053750" cy="2414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ПРЕЗЕНТАЦИЯ ПОДГОТОВЛЕНА ПО МАТЕРИАЛАМ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ДИРЕКЦИИ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ГРАНТОВЫХ ПРОГРАММ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 dirty="0">
                <a:solidFill>
                  <a:schemeClr val="bg1"/>
                </a:solidFill>
              </a:rPr>
              <a:t>РОССИЙСКОГО СОЮЗА </a:t>
            </a:r>
            <a:r>
              <a:rPr lang="ru-RU" sz="2200" b="1" dirty="0" smtClean="0">
                <a:solidFill>
                  <a:schemeClr val="bg1"/>
                </a:solidFill>
              </a:rPr>
              <a:t>РЕКТОРОВ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200" b="1" smtClean="0">
                <a:solidFill>
                  <a:schemeClr val="bg1"/>
                </a:solidFill>
              </a:rPr>
              <a:t>И ОБЩЕСТВЕННОЙ ПАЛАТЫ РОССИЙСКОЙ ФЕДЕРАЦИИ</a:t>
            </a:r>
            <a:endParaRPr lang="ru-RU" sz="2200" b="1" dirty="0">
              <a:solidFill>
                <a:schemeClr val="bg1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200" b="1" dirty="0">
              <a:solidFill>
                <a:schemeClr val="bg1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2017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г.</a:t>
            </a:r>
            <a:r>
              <a:rPr kumimoji="0" lang="ru-RU" sz="2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6" name="Picture 2" descr="Картинки по запросу оп рф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214" y="1177243"/>
            <a:ext cx="2596354" cy="2009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287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ГРАНТЫ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</a:rPr>
              <a:t>Государственная поддержка некоммерческих неправительственных организаций, участвующих в развитии институтов гражданского общества, реализующих социально значимые проекты и проекты в сфере защиты прав и свобод человека и гражданина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36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Средства на государственную поддержку предусматриваются в федеральном бюджете на соответствующий год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89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ВЫДЕЛЯЮТСЯ СРЕДСТВА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8943975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C000"/>
                </a:solidFill>
              </a:rPr>
              <a:t>Распоряжение Президента РФ </a:t>
            </a:r>
            <a:r>
              <a:rPr lang="ru-RU" sz="3200" b="1" dirty="0" smtClean="0">
                <a:solidFill>
                  <a:srgbClr val="FFC000"/>
                </a:solidFill>
              </a:rPr>
              <a:t>от 3 апреля 2017 года № 93-рп </a:t>
            </a:r>
            <a:r>
              <a:rPr lang="ru-RU" sz="3200" b="1" dirty="0" smtClean="0">
                <a:solidFill>
                  <a:schemeClr val="bg1"/>
                </a:solidFill>
              </a:rPr>
              <a:t>об </a:t>
            </a:r>
            <a:r>
              <a:rPr lang="ru-RU" sz="3200" b="1" dirty="0">
                <a:solidFill>
                  <a:schemeClr val="bg1"/>
                </a:solidFill>
              </a:rPr>
              <a:t>обеспечении государственной поддержки некоммерческих неправительственных организаций, участвующих в развитии институтов гражданского общества, реализующих социально значимые проекты и проекты в сфере защиты прав и свобод человека и </a:t>
            </a:r>
            <a:r>
              <a:rPr lang="ru-RU" sz="3200" b="1" dirty="0" smtClean="0">
                <a:solidFill>
                  <a:schemeClr val="bg1"/>
                </a:solidFill>
              </a:rPr>
              <a:t>гражданина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4454" t="11269" r="35838" b="14678"/>
          <a:stretch>
            <a:fillRect/>
          </a:stretch>
        </p:blipFill>
        <p:spPr bwMode="auto">
          <a:xfrm>
            <a:off x="9795164" y="3394387"/>
            <a:ext cx="2078182" cy="291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4500" t="12879" r="35898" b="13258"/>
          <a:stretch>
            <a:fillRect/>
          </a:stretch>
        </p:blipFill>
        <p:spPr bwMode="auto">
          <a:xfrm>
            <a:off x="9421093" y="1621006"/>
            <a:ext cx="2073919" cy="290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9753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РАСПРЕДЕЛЯЛИСЬ ГРАНТЫ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087" y="5774103"/>
            <a:ext cx="95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</a:rPr>
              <a:t>2006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9457" y="5774102"/>
            <a:ext cx="177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</a:rPr>
              <a:t>2007 - 2012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0676" y="5774102"/>
            <a:ext cx="186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</a:rPr>
              <a:t>2013 - 2016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36666" y="5760880"/>
            <a:ext cx="95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</a:rPr>
              <a:t>2017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115" y="2653162"/>
            <a:ext cx="146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2"/>
                </a:solidFill>
              </a:rPr>
              <a:t>Оператор конкурса</a:t>
            </a:r>
            <a:endParaRPr lang="ru-RU" sz="1600" i="1" dirty="0">
              <a:solidFill>
                <a:schemeClr val="bg2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86890" y="1622425"/>
            <a:ext cx="0" cy="473392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323850" y="5627076"/>
            <a:ext cx="11533188" cy="1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4005" y="1997937"/>
            <a:ext cx="115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ОП РФ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molurist.ru/wp-content/uploads/2014/11/labimg_940_350_4_opr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45" t="15748" r="25758" b="16735"/>
          <a:stretch/>
        </p:blipFill>
        <p:spPr bwMode="auto">
          <a:xfrm>
            <a:off x="1910784" y="2596575"/>
            <a:ext cx="1556545" cy="820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3577171" y="1622424"/>
            <a:ext cx="0" cy="473392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708340" y="1622423"/>
            <a:ext cx="0" cy="473392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91225" y="1856330"/>
            <a:ext cx="6117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НЕКОММЕРЧЕСКИЕ ОРГАНИЗАЦИИ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(в разные годы – разное количество и состав)</a:t>
            </a:r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677531" y="2758500"/>
            <a:ext cx="5938248" cy="478168"/>
            <a:chOff x="3629906" y="2596575"/>
            <a:chExt cx="5938248" cy="478168"/>
          </a:xfrm>
        </p:grpSpPr>
        <p:pic>
          <p:nvPicPr>
            <p:cNvPr id="1036" name="Picture 12" descr="http://nbfond.ru/wp-content/themes/default/images/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590" y="2601318"/>
              <a:ext cx="351522" cy="4714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med.cap.ru/home/549/!2015/novosty/10/%D0%BB%D0%B8%D0%B3%D0%B0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310" r="16087" b="3112"/>
            <a:stretch/>
          </p:blipFill>
          <p:spPr bwMode="auto">
            <a:xfrm>
              <a:off x="4589847" y="2601942"/>
              <a:ext cx="541505" cy="4708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Общество ЗНАНИЕ России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906" y="2601318"/>
              <a:ext cx="531733" cy="4714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https://im2-tub-ru.yandex.net/i?id=318de3a6ddc988e462e52338ad2ac457-l&amp;n=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701" y="2603256"/>
              <a:ext cx="355429" cy="4685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http://tambov.bezformata.ru/content/image72288348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2612" y="2603256"/>
              <a:ext cx="489622" cy="4714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https://im1-tub-ru.yandex.net/i?id=de5159a28274bcb5ba6e55a23feaff5b-l&amp;n=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716" y="2603096"/>
              <a:ext cx="494548" cy="4685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http://migrant.ru/wp-content/uploads/2016/10/20.05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264" t="32142" r="57457" b="28101"/>
            <a:stretch/>
          </p:blipFill>
          <p:spPr bwMode="auto">
            <a:xfrm>
              <a:off x="5688525" y="2596575"/>
              <a:ext cx="387178" cy="4762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https://im2-tub-ru.yandex.net/i?id=da453b8bb00d0ed73d8d67e1c781c2d6-l&amp;n=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326" y="2596575"/>
              <a:ext cx="476229" cy="4762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8" descr="http://southamerica.cerkov.ru/files/2016/12/rsr_logotip_na_belom1_image_big_1347_40_0_6542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989" r="21541"/>
            <a:stretch/>
          </p:blipFill>
          <p:spPr bwMode="auto">
            <a:xfrm>
              <a:off x="9092077" y="2596575"/>
              <a:ext cx="476077" cy="4750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52" descr="http://cisspenza.ru/upload/medialibrary/3d3/pokrov-logo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5479" y="2596575"/>
              <a:ext cx="633387" cy="4750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54" descr="http://krasaderevni.ru/upload/iblock/62a/logo_perspektiva2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322" t="13550" r="70860" b="15475"/>
            <a:stretch/>
          </p:blipFill>
          <p:spPr bwMode="auto">
            <a:xfrm>
              <a:off x="8065746" y="2603096"/>
              <a:ext cx="331144" cy="4685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2" name="Picture 58" descr="http://test.redcross.msk.ru/files/operatory/inpgo/logo/inpgo_logo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065" y="2596576"/>
              <a:ext cx="475154" cy="4751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TextBox 57"/>
          <p:cNvSpPr txBox="1"/>
          <p:nvPr/>
        </p:nvSpPr>
        <p:spPr>
          <a:xfrm>
            <a:off x="6590332" y="3603204"/>
            <a:ext cx="25802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Унификация: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единые требования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единая форма заявки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портал грантов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6483725" y="3603203"/>
            <a:ext cx="4229" cy="275314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Стрелка вправо 30"/>
          <p:cNvSpPr/>
          <p:nvPr/>
        </p:nvSpPr>
        <p:spPr>
          <a:xfrm>
            <a:off x="9101515" y="3486151"/>
            <a:ext cx="833060" cy="12763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9800902" y="2912327"/>
            <a:ext cx="2056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322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2965</Words>
  <Application>Microsoft Office PowerPoint</Application>
  <PresentationFormat>Произвольный</PresentationFormat>
  <Paragraphs>510</Paragraphs>
  <Slides>65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ПРЕЗИДЕНТСКИЕ ГРАНТЫ ДЛЯ ННО</vt:lpstr>
      <vt:lpstr>ННО КАМЧАТСКОГО КРАЯ В КОНКУРСАХ ПРЕЗИДЕНТСКИХ ГРАНТОВ</vt:lpstr>
      <vt:lpstr>Участие НКО Камчатского края в конкурсах 2015-2016 гг. Заявки.</vt:lpstr>
      <vt:lpstr>Участие НКО Камчатского края в конкурсах 2015-2016 гг. Победители.</vt:lpstr>
      <vt:lpstr>Участие НКО Камчатского края в конкурсах 2015-2016 гг. Суммы грантов.</vt:lpstr>
      <vt:lpstr>ПРЕЗИДЕНТСКИЕ ГРАНТЫ ДЛЯ ННО</vt:lpstr>
      <vt:lpstr>ЧТО ТАКОЕ ГРАНТЫ</vt:lpstr>
      <vt:lpstr>КАК ВЫДЕЛЯЮТСЯ СРЕДСТВА</vt:lpstr>
      <vt:lpstr>КАК РАСПРЕДЕЛЯЛИСЬ ГРАНТЫ</vt:lpstr>
      <vt:lpstr>КАК БУДУТ РАСПРЕДЕЛЯТЬСЯ ГРАНТЫ</vt:lpstr>
      <vt:lpstr>КТО МОЖЕТ ПОЛУЧИТЬ</vt:lpstr>
      <vt:lpstr>Участниками конкурса не могут быть</vt:lpstr>
      <vt:lpstr>НА ЧТО ДАЮТСЯ ГРАНТЫ</vt:lpstr>
      <vt:lpstr>НА ЧТО ДАЮТСЯ ГРАНТЫ</vt:lpstr>
      <vt:lpstr>НЕ ТОЛЬКО ДЕНЬГИ</vt:lpstr>
      <vt:lpstr>СОЦИАЛЬНЫЙ ПРОЕКТ</vt:lpstr>
      <vt:lpstr>СУЩНОСТЬ СОЦИАЛЬНОГО ПРОЕКТИРОВАНИЯ</vt:lpstr>
      <vt:lpstr>ЦЕННОСТНЫЙ ПОДХОД В СИСТЕМЕ ПРОЕКТИРОВАНИЯ</vt:lpstr>
      <vt:lpstr>АЛГОРИТМ ПРОЕКТНОЙ РЕАЛИЗАЦИИ</vt:lpstr>
      <vt:lpstr>МЕТОДОЛОГИЧЕСКАЯ ПОСЛЕДОВАТЕЛЬНОСТЬ</vt:lpstr>
      <vt:lpstr>КРИТЕРИЙ УСПЕШНОСТИ ПРОЕКТА</vt:lpstr>
      <vt:lpstr>КРИТЕРИИ ОЦЕНКИ СОЦИАЛЬНОГО ПРОЕКТА</vt:lpstr>
      <vt:lpstr>ПСЕВДОПРОЕКТЫ</vt:lpstr>
      <vt:lpstr>ДВА ПОДХОДА В ПОНИМАНИИ ПРИРОДЫ СОЦИАЛЬНОГО</vt:lpstr>
      <vt:lpstr>ПРОЕКТЫ СОЦИАЛЬНОЙ ПОМОЩИ</vt:lpstr>
      <vt:lpstr>ФУНДАМЕНТАЛЬНЫЕ ОСНОВЫ СОЦИАЛЬНОГО СТРОИТЕЛЬСТВА</vt:lpstr>
      <vt:lpstr>Требования к участникам</vt:lpstr>
      <vt:lpstr>Требования к участникам</vt:lpstr>
      <vt:lpstr>ЗАЯВКА 2017 ГОДА</vt:lpstr>
      <vt:lpstr>ЗАЯВКА 2017 ГОДА</vt:lpstr>
      <vt:lpstr>ЗАЯВКА 2017 ГОДА</vt:lpstr>
      <vt:lpstr>В состав заявки включаются  документы</vt:lpstr>
      <vt:lpstr>В состав заявки включаются  документы</vt:lpstr>
      <vt:lpstr>БЮДЖЕТ ПРОЕКТА</vt:lpstr>
      <vt:lpstr>СКОЛЬКО ПРОСИТЬ ДЕНЕГ</vt:lpstr>
      <vt:lpstr>СТАТЬИ РАСХОДОВ</vt:lpstr>
      <vt:lpstr>СТАТЬИ РАСХОДОВ</vt:lpstr>
      <vt:lpstr>СТАТЬИ РАСХОДОВ</vt:lpstr>
      <vt:lpstr>СТАТЬИ РАСХОДОВ</vt:lpstr>
      <vt:lpstr>Не допускается осуществление за счет гранта расходов</vt:lpstr>
      <vt:lpstr>Не допускается осуществление за счет гранта расходов</vt:lpstr>
      <vt:lpstr>Заявка</vt:lpstr>
      <vt:lpstr>Где получить информацию о конкурсах</vt:lpstr>
      <vt:lpstr>Сайт конкурса</vt:lpstr>
      <vt:lpstr>Подготовка заявки в 2017 году</vt:lpstr>
      <vt:lpstr>Мастер заявок</vt:lpstr>
      <vt:lpstr>Подача заявки</vt:lpstr>
      <vt:lpstr>Заявка</vt:lpstr>
      <vt:lpstr>Заявка</vt:lpstr>
      <vt:lpstr>Подача заявки</vt:lpstr>
      <vt:lpstr>Подача заявки</vt:lpstr>
      <vt:lpstr>НЕ СЛИШКОМ ЛИ ЖЕСТКИЕ ТРЕБОВАНИЯ?</vt:lpstr>
      <vt:lpstr>НЕ СЛИШКОМ ЛИ ЖЕСТКИЕ ТРЕБОВАНИЯ?</vt:lpstr>
      <vt:lpstr>Определение победителей (в 2016 г.)</vt:lpstr>
      <vt:lpstr>Победители конкурса</vt:lpstr>
      <vt:lpstr>Победители конкурса</vt:lpstr>
      <vt:lpstr>Победители конкурса</vt:lpstr>
      <vt:lpstr>Расходы по проекту</vt:lpstr>
      <vt:lpstr>Расходы по проекту</vt:lpstr>
      <vt:lpstr>Контроль и отчетность</vt:lpstr>
      <vt:lpstr>Контроль и отчетность</vt:lpstr>
      <vt:lpstr>А почему мы не победили?</vt:lpstr>
      <vt:lpstr>Ошибки при подготовке проекта</vt:lpstr>
      <vt:lpstr>Ошибки при подготовке проекта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СОВЕРШЕНСТВОВАНИИ СИСТЕМЫ ПАТРИОТИЧЕСКОГО ВОСПИТАНИЯ В РОССИЙСКОЙ ФЕДЕРАЦИИ</dc:title>
  <dc:creator>USER42</dc:creator>
  <cp:lastModifiedBy>ArtemenkoSI</cp:lastModifiedBy>
  <cp:revision>433</cp:revision>
  <cp:lastPrinted>2016-07-06T13:25:47Z</cp:lastPrinted>
  <dcterms:created xsi:type="dcterms:W3CDTF">2014-10-28T16:02:44Z</dcterms:created>
  <dcterms:modified xsi:type="dcterms:W3CDTF">2017-04-17T22:25:11Z</dcterms:modified>
</cp:coreProperties>
</file>