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3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78" r:id="rId21"/>
    <p:sldId id="256" r:id="rId22"/>
    <p:sldId id="281" r:id="rId23"/>
    <p:sldId id="280" r:id="rId24"/>
    <p:sldId id="257" r:id="rId25"/>
    <p:sldId id="258" r:id="rId26"/>
    <p:sldId id="259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4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8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7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689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6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0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1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3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6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2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6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7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3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3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4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8879-3F4B-4E44-A963-051AFA9EF9EE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A253-6B35-49B8-865A-DB13F6DB2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10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amgov.ru/agpublic/fi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sanovata@kamgov.ru" TargetMode="External"/><Relationship Id="rId2" Type="http://schemas.openxmlformats.org/officeDocument/2006/relationships/hyperlink" Target="mailto:artemenkosi@kamgov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c-nko@mail.ru" TargetMode="External"/><Relationship Id="rId4" Type="http://schemas.openxmlformats.org/officeDocument/2006/relationships/hyperlink" Target="mailto:nko-kamchatka@yandex.r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544"/>
          </a:xfrm>
        </p:spPr>
        <p:txBody>
          <a:bodyPr>
            <a:normAutofit/>
          </a:bodyPr>
          <a:lstStyle/>
          <a:p>
            <a:r>
              <a:rPr lang="ru-RU" dirty="0" smtClean="0"/>
              <a:t>Финансовая поддержка некоммерческих неправительственных организаций в </a:t>
            </a:r>
            <a:r>
              <a:rPr lang="ru-RU" dirty="0"/>
              <a:t>К</a:t>
            </a:r>
            <a:r>
              <a:rPr lang="ru-RU" dirty="0" smtClean="0"/>
              <a:t>амчатском крае в 2021 году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i="1" dirty="0" smtClean="0">
                <a:solidFill>
                  <a:srgbClr val="FFFF00"/>
                </a:solidFill>
              </a:rPr>
              <a:t>на конкурсной основе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27314"/>
          </a:xfrm>
        </p:spPr>
        <p:txBody>
          <a:bodyPr/>
          <a:lstStyle/>
          <a:p>
            <a:r>
              <a:rPr lang="ru-RU" dirty="0" smtClean="0"/>
              <a:t>Оформление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37806"/>
            <a:ext cx="10353762" cy="3431178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FF3300"/>
                </a:solidFill>
              </a:rPr>
              <a:t>ВНИМАНИЕ! </a:t>
            </a:r>
            <a:r>
              <a:rPr lang="ru-RU" sz="2400" b="1" dirty="0">
                <a:solidFill>
                  <a:prstClr val="white"/>
                </a:solidFill>
              </a:rPr>
              <a:t>С 2021 </a:t>
            </a:r>
            <a:r>
              <a:rPr lang="ru-RU" sz="2400" b="1" dirty="0" smtClean="0">
                <a:solidFill>
                  <a:prstClr val="white"/>
                </a:solidFill>
              </a:rPr>
              <a:t>года – заявка на участие в конкурсе подаётся путём заполнения полей формы </a:t>
            </a:r>
            <a:r>
              <a:rPr lang="ru-RU" sz="2400" b="1" dirty="0" smtClean="0">
                <a:solidFill>
                  <a:srgbClr val="FFFF00"/>
                </a:solidFill>
              </a:rPr>
              <a:t>на электронном ресурсе </a:t>
            </a:r>
            <a:r>
              <a:rPr lang="ru-RU" sz="2400" b="1" dirty="0" smtClean="0">
                <a:solidFill>
                  <a:prstClr val="white"/>
                </a:solidFill>
              </a:rPr>
              <a:t>в сети Интернет;</a:t>
            </a:r>
          </a:p>
          <a:p>
            <a:r>
              <a:rPr lang="ru-RU" sz="2400" b="1" dirty="0" smtClean="0">
                <a:solidFill>
                  <a:prstClr val="white"/>
                </a:solidFill>
              </a:rPr>
              <a:t>Документы, прилагаемые к заявке, </a:t>
            </a:r>
            <a:r>
              <a:rPr lang="ru-RU" sz="2400" b="1" dirty="0" smtClean="0">
                <a:solidFill>
                  <a:srgbClr val="FFFF00"/>
                </a:solidFill>
              </a:rPr>
              <a:t>сканируются в документ </a:t>
            </a:r>
            <a:r>
              <a:rPr lang="en-US" sz="2400" b="1" dirty="0" smtClean="0">
                <a:solidFill>
                  <a:srgbClr val="FFFF00"/>
                </a:solidFill>
              </a:rPr>
              <a:t>PDF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</a:rPr>
              <a:t>и прикрепляются в специальном разделе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30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79816"/>
            <a:ext cx="10353761" cy="8011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Рекомендуемый порядок работы по подготовке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6" y="1224767"/>
            <a:ext cx="10353762" cy="1338550"/>
          </a:xfrm>
        </p:spPr>
        <p:txBody>
          <a:bodyPr/>
          <a:lstStyle/>
          <a:p>
            <a:r>
              <a:rPr lang="ru-RU" b="1" dirty="0" smtClean="0"/>
              <a:t>Скачать форму заявки </a:t>
            </a:r>
            <a:r>
              <a:rPr lang="ru-RU" b="1" dirty="0" smtClean="0">
                <a:solidFill>
                  <a:srgbClr val="FFFF00"/>
                </a:solidFill>
              </a:rPr>
              <a:t>в формате </a:t>
            </a:r>
            <a:r>
              <a:rPr lang="en-US" b="1" dirty="0" smtClean="0">
                <a:solidFill>
                  <a:srgbClr val="FFFF00"/>
                </a:solidFill>
              </a:rPr>
              <a:t>WORD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на странице </a:t>
            </a:r>
            <a:r>
              <a:rPr lang="ru-RU" b="1" dirty="0" err="1" smtClean="0"/>
              <a:t>МинРГО</a:t>
            </a:r>
            <a:r>
              <a:rPr lang="ru-RU" b="1" dirty="0" smtClean="0"/>
              <a:t> на официальном сайте исполнительных органов государственной власти камчатского края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www.kamgov.ru/agpublic/fin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374" y="2413732"/>
            <a:ext cx="5652666" cy="433105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258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304800"/>
            <a:ext cx="10353761" cy="1053737"/>
          </a:xfrm>
        </p:spPr>
        <p:txBody>
          <a:bodyPr/>
          <a:lstStyle/>
          <a:p>
            <a:r>
              <a:rPr lang="ru-RU" sz="3100" dirty="0">
                <a:solidFill>
                  <a:prstClr val="white"/>
                </a:solidFill>
              </a:rPr>
              <a:t>Рекомендуемый порядок работы по подготовке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58834"/>
            <a:ext cx="10353762" cy="502484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Заполнить форму </a:t>
            </a:r>
            <a:r>
              <a:rPr lang="ru-RU" b="1" dirty="0" smtClean="0">
                <a:solidFill>
                  <a:srgbClr val="FFFF00"/>
                </a:solidFill>
              </a:rPr>
              <a:t>в формате </a:t>
            </a:r>
            <a:r>
              <a:rPr lang="en-US" b="1" dirty="0" smtClean="0">
                <a:solidFill>
                  <a:srgbClr val="FFFF00"/>
                </a:solidFill>
              </a:rPr>
              <a:t>WORD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Проконсультироваться</a:t>
            </a:r>
            <a:r>
              <a:rPr lang="ru-RU" b="1" dirty="0" smtClean="0"/>
              <a:t> по оформлению и содержанию заявки в </a:t>
            </a:r>
            <a:r>
              <a:rPr lang="ru-RU" b="1" dirty="0" err="1" smtClean="0"/>
              <a:t>МинРГО</a:t>
            </a:r>
            <a:r>
              <a:rPr lang="ru-RU" b="1" dirty="0" smtClean="0"/>
              <a:t> или в ресурсном центре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Отредактировать</a:t>
            </a:r>
            <a:r>
              <a:rPr lang="ru-RU" b="1" dirty="0" smtClean="0"/>
              <a:t> заявку с учетом замечаний и в </a:t>
            </a:r>
            <a:r>
              <a:rPr lang="ru-RU" b="1" dirty="0" err="1" smtClean="0"/>
              <a:t>соотвествии</a:t>
            </a:r>
            <a:r>
              <a:rPr lang="ru-RU" b="1" dirty="0" smtClean="0"/>
              <a:t> с полученными рекомендациями (в формате </a:t>
            </a:r>
            <a:r>
              <a:rPr lang="en-US" b="1" dirty="0" smtClean="0"/>
              <a:t>WORD</a:t>
            </a:r>
            <a:r>
              <a:rPr lang="ru-RU" b="1" dirty="0" smtClean="0"/>
              <a:t>)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Подготовить и отсканировать </a:t>
            </a:r>
            <a:r>
              <a:rPr lang="ru-RU" b="1" dirty="0" smtClean="0"/>
              <a:t>документы – обязательные приложения к заявке – в </a:t>
            </a:r>
            <a:r>
              <a:rPr lang="ru-RU" b="1" dirty="0"/>
              <a:t>документы </a:t>
            </a:r>
            <a:r>
              <a:rPr lang="en-US" b="1" dirty="0"/>
              <a:t>PDF</a:t>
            </a:r>
            <a:endParaRPr lang="ru-RU" b="1" dirty="0" smtClean="0"/>
          </a:p>
          <a:p>
            <a:r>
              <a:rPr lang="ru-RU" b="1" dirty="0" smtClean="0"/>
              <a:t>Войти на ресурс подачи заявок на краевой конкурс, вставить информацию из заявки </a:t>
            </a:r>
            <a:r>
              <a:rPr lang="ru-RU" b="1" dirty="0" smtClean="0">
                <a:solidFill>
                  <a:srgbClr val="FFFF00"/>
                </a:solidFill>
              </a:rPr>
              <a:t>в соответствующие поля электронной формы </a:t>
            </a:r>
            <a:r>
              <a:rPr lang="ru-RU" b="1" dirty="0" smtClean="0"/>
              <a:t>на ресурсе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Прикрепить документы </a:t>
            </a:r>
            <a:r>
              <a:rPr lang="en-US" b="1" dirty="0" smtClean="0">
                <a:solidFill>
                  <a:srgbClr val="FFFF00"/>
                </a:solidFill>
              </a:rPr>
              <a:t>PDF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в соответствующем разделе электронной формы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Препроверить</a:t>
            </a:r>
            <a:r>
              <a:rPr lang="ru-RU" b="1" dirty="0" smtClean="0">
                <a:solidFill>
                  <a:srgbClr val="FFFF00"/>
                </a:solidFill>
              </a:rPr>
              <a:t> (!!!)</a:t>
            </a:r>
            <a:r>
              <a:rPr lang="ru-RU" b="1" dirty="0" smtClean="0"/>
              <a:t> все поля и прикрепленные документы</a:t>
            </a:r>
          </a:p>
          <a:p>
            <a:r>
              <a:rPr lang="ru-RU" b="1" dirty="0" smtClean="0"/>
              <a:t>Отправить заявку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485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74426"/>
          </a:xfrm>
        </p:spPr>
        <p:txBody>
          <a:bodyPr/>
          <a:lstStyle/>
          <a:p>
            <a:r>
              <a:rPr lang="ru-RU" dirty="0" smtClean="0"/>
              <a:t>Разделы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63710"/>
            <a:ext cx="10673602" cy="416726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Раздел 1. О программе (проекте)</a:t>
            </a:r>
          </a:p>
          <a:p>
            <a:r>
              <a:rPr lang="ru-RU" sz="2400" b="1" dirty="0"/>
              <a:t>Раздел </a:t>
            </a:r>
            <a:r>
              <a:rPr lang="ru-RU" sz="2400" b="1" dirty="0" smtClean="0"/>
              <a:t>2. Руководитель программы (проекта)</a:t>
            </a:r>
          </a:p>
          <a:p>
            <a:r>
              <a:rPr lang="ru-RU" sz="2400" b="1" dirty="0"/>
              <a:t>Раздел </a:t>
            </a:r>
            <a:r>
              <a:rPr lang="ru-RU" sz="2400" b="1" dirty="0" smtClean="0"/>
              <a:t>3. Команда программы (проекта)</a:t>
            </a:r>
          </a:p>
          <a:p>
            <a:r>
              <a:rPr lang="ru-RU" sz="2400" b="1" dirty="0" smtClean="0"/>
              <a:t>Раздел 4. Организация-заявитель</a:t>
            </a:r>
          </a:p>
          <a:p>
            <a:r>
              <a:rPr lang="ru-RU" sz="2400" b="1" dirty="0" smtClean="0"/>
              <a:t>Раздел 5. </a:t>
            </a:r>
            <a:r>
              <a:rPr lang="ru-RU" sz="2400" b="1" dirty="0" smtClean="0"/>
              <a:t>Календарный </a:t>
            </a:r>
            <a:r>
              <a:rPr lang="ru-RU" sz="2400" b="1" dirty="0" smtClean="0"/>
              <a:t>план реализации программы (проекта)</a:t>
            </a:r>
          </a:p>
          <a:p>
            <a:r>
              <a:rPr lang="ru-RU" sz="2400" b="1" dirty="0" smtClean="0"/>
              <a:t>Раздел 6. Бюджет программы (проекта)</a:t>
            </a:r>
          </a:p>
          <a:p>
            <a:r>
              <a:rPr lang="ru-RU" sz="2400" b="1" dirty="0" smtClean="0"/>
              <a:t>Приложение к заявке. Согласие на обработку персональных данных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494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89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Помощь в подготовке проектов </a:t>
            </a:r>
            <a:br>
              <a:rPr lang="ru-RU" dirty="0" smtClean="0"/>
            </a:br>
            <a:r>
              <a:rPr lang="ru-RU" dirty="0" smtClean="0"/>
              <a:t>и заявок на участие в конкурсе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71" y="1798818"/>
            <a:ext cx="11168277" cy="466194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Консультации служащих </a:t>
            </a:r>
            <a:r>
              <a:rPr lang="ru-RU" sz="2400" b="1" dirty="0" smtClean="0">
                <a:solidFill>
                  <a:srgbClr val="FFFF00"/>
                </a:solidFill>
              </a:rPr>
              <a:t>Министерства развития гражданского общества, молодежи и информационной политики Камчатского края</a:t>
            </a:r>
            <a:r>
              <a:rPr lang="ru-RU" sz="2400" b="1" dirty="0" smtClean="0"/>
              <a:t>: отдел по работе с некоммерческими организациями и по делам казачества, телефоны </a:t>
            </a:r>
            <a:r>
              <a:rPr lang="ru-RU" sz="2400" b="1" dirty="0" smtClean="0">
                <a:solidFill>
                  <a:srgbClr val="FFFF00"/>
                </a:solidFill>
              </a:rPr>
              <a:t>(4152) 42-47-75, 42-59-86, 42-19-20</a:t>
            </a:r>
            <a:r>
              <a:rPr lang="ru-RU" sz="2400" b="1" dirty="0" smtClean="0"/>
              <a:t>, электронная почта </a:t>
            </a:r>
            <a:r>
              <a:rPr lang="en-US" sz="2400" b="1" dirty="0" smtClean="0">
                <a:hlinkClick r:id="rId2"/>
              </a:rPr>
              <a:t>artemenkosi@kamgov.ru</a:t>
            </a:r>
            <a:r>
              <a:rPr lang="en-US" sz="2400" b="1" dirty="0" smtClean="0"/>
              <a:t>, </a:t>
            </a:r>
            <a:r>
              <a:rPr lang="en-US" sz="2400" b="1" dirty="0" smtClean="0">
                <a:hlinkClick r:id="rId3"/>
              </a:rPr>
              <a:t>rusanovata@kamgov.ru</a:t>
            </a:r>
            <a:endParaRPr lang="en-US" sz="2400" b="1" dirty="0" smtClean="0"/>
          </a:p>
          <a:p>
            <a:r>
              <a:rPr lang="ru-RU" sz="2400" b="1" dirty="0" smtClean="0"/>
              <a:t>Консультации специалистов </a:t>
            </a:r>
            <a:r>
              <a:rPr lang="ru-RU" sz="2400" b="1" dirty="0" smtClean="0">
                <a:solidFill>
                  <a:srgbClr val="FFFF00"/>
                </a:solidFill>
              </a:rPr>
              <a:t>Камчатского краевого центра поддержки социально ориентированных некоммерческих организаций</a:t>
            </a:r>
            <a:r>
              <a:rPr lang="ru-RU" sz="2400" b="1" dirty="0" smtClean="0"/>
              <a:t>, телефоны 8-909-832-6713, 8-909-831-1459, электронная почта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hlinkClick r:id="rId4"/>
              </a:rPr>
              <a:t>nko-kamchatka@yandex.ru</a:t>
            </a:r>
            <a:endParaRPr lang="ru-RU" sz="2400" b="1" dirty="0" smtClean="0"/>
          </a:p>
          <a:p>
            <a:r>
              <a:rPr lang="ru-RU" sz="2400" b="1" dirty="0"/>
              <a:t>Консультации специалистов </a:t>
            </a:r>
            <a:r>
              <a:rPr lang="ru-RU" sz="2400" b="1" dirty="0" smtClean="0">
                <a:solidFill>
                  <a:srgbClr val="FFFF00"/>
                </a:solidFill>
              </a:rPr>
              <a:t>Комплексного ресурсного центра </a:t>
            </a:r>
            <a:r>
              <a:rPr lang="ru-RU" sz="2400" b="1" dirty="0">
                <a:solidFill>
                  <a:srgbClr val="FFFF00"/>
                </a:solidFill>
              </a:rPr>
              <a:t>некоммерческих </a:t>
            </a:r>
            <a:r>
              <a:rPr lang="ru-RU" sz="2400" b="1" dirty="0" smtClean="0">
                <a:solidFill>
                  <a:srgbClr val="FFFF00"/>
                </a:solidFill>
              </a:rPr>
              <a:t>организаций</a:t>
            </a:r>
            <a:r>
              <a:rPr lang="ru-RU" sz="2400" b="1" dirty="0" smtClean="0"/>
              <a:t>, телефоны </a:t>
            </a:r>
            <a:r>
              <a:rPr lang="en-US" sz="2400" b="1" dirty="0" smtClean="0"/>
              <a:t>(4152</a:t>
            </a:r>
            <a:r>
              <a:rPr lang="en-US" sz="2400" b="1" dirty="0"/>
              <a:t>) 343929, </a:t>
            </a:r>
            <a:r>
              <a:rPr lang="en-US" sz="2400" b="1" dirty="0" smtClean="0"/>
              <a:t>8-914-028-9279</a:t>
            </a:r>
            <a:r>
              <a:rPr lang="ru-RU" sz="2400" b="1" dirty="0" smtClean="0"/>
              <a:t>, электронная почта </a:t>
            </a:r>
            <a:r>
              <a:rPr lang="en-US" sz="2400" b="1" dirty="0" smtClean="0">
                <a:hlinkClick r:id="rId5"/>
              </a:rPr>
              <a:t>krc-nko@mail.ru</a:t>
            </a:r>
            <a:r>
              <a:rPr lang="ru-RU" sz="2400" b="1" dirty="0" smtClean="0"/>
              <a:t> </a:t>
            </a:r>
            <a:endParaRPr lang="en-US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253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39635"/>
            <a:ext cx="10353761" cy="827314"/>
          </a:xfrm>
        </p:spPr>
        <p:txBody>
          <a:bodyPr/>
          <a:lstStyle/>
          <a:p>
            <a:r>
              <a:rPr lang="ru-RU" dirty="0" smtClean="0"/>
              <a:t>Обучение - 2021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41120"/>
            <a:ext cx="10353762" cy="503355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 февраля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Школа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социального проектирования для молодежных организаций по разработке проектов в сфере профилактики экстремизма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МинРГО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18-22 февраля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социального проектирования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с. Эссо (ККЦП СО НКО)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 -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Школа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технологиям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корпоративного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волонтерского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фандрайзинга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благотворительных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(ККЦП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 НКО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года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серия обучающих семинаров в Петропавловске-Камчатском,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Вилючинске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Мильковском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Усть-Большерецком, Усть-Камчатском районах (ККЦП СО НКО)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330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43841"/>
            <a:ext cx="10353761" cy="1001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 проведения </a:t>
            </a:r>
            <a:br>
              <a:rPr lang="ru-RU" dirty="0" smtClean="0"/>
            </a:br>
            <a:r>
              <a:rPr lang="ru-RU" dirty="0" smtClean="0"/>
              <a:t>краевых конкурсов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532709"/>
            <a:ext cx="10694731" cy="49029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Март-апрель</a:t>
            </a:r>
            <a:r>
              <a:rPr lang="ru-RU" sz="2400" b="1" dirty="0" smtClean="0"/>
              <a:t>: по мероприятию подпрограммы «Укрепление гражданского единства и гармонизация межнациональных отношений», </a:t>
            </a:r>
            <a:r>
              <a:rPr lang="ru-RU" sz="2400" b="1" i="1" dirty="0"/>
              <a:t>направление «Развитие межнационального сотрудничества</a:t>
            </a:r>
            <a:r>
              <a:rPr lang="ru-RU" sz="2400" b="1" i="1" dirty="0" smtClean="0"/>
              <a:t>»</a:t>
            </a:r>
            <a:r>
              <a:rPr lang="ru-RU" sz="2400" b="1" dirty="0" smtClean="0"/>
              <a:t>, оператор конкурса - </a:t>
            </a:r>
            <a:r>
              <a:rPr lang="ru-RU" sz="2400" b="1" dirty="0" err="1" smtClean="0"/>
              <a:t>МинРГО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FF00"/>
                </a:solidFill>
              </a:rPr>
              <a:t>Май-июнь</a:t>
            </a:r>
            <a:r>
              <a:rPr lang="ru-RU" sz="2400" b="1" dirty="0"/>
              <a:t>: </a:t>
            </a:r>
            <a:r>
              <a:rPr lang="ru-RU" sz="2400" b="1" dirty="0" smtClean="0"/>
              <a:t>Конкурс на </a:t>
            </a:r>
            <a:r>
              <a:rPr lang="ru-RU" sz="2400" b="1" dirty="0"/>
              <a:t>право получения социально ориентированными некоммерческими организациями в Камчатском крае субсидий из краевого бюджета на реализацию программ (проектов) </a:t>
            </a:r>
            <a:r>
              <a:rPr lang="ru-RU" sz="2400" b="1" i="1" dirty="0"/>
              <a:t>по направлениям деятельности, предусмотренным пунктом 1 статьи 31(1) Федерального закона от 12.01.1996 № 7-ФЗ </a:t>
            </a:r>
            <a:r>
              <a:rPr lang="ru-RU" sz="2400" b="1" i="1" dirty="0" smtClean="0"/>
              <a:t>и </a:t>
            </a:r>
            <a:r>
              <a:rPr lang="ru-RU" sz="2400" b="1" i="1" dirty="0"/>
              <a:t>частью 1 статьи 4 Закона Камчатского края от 14.11.2011 </a:t>
            </a:r>
            <a:r>
              <a:rPr lang="ru-RU" sz="2400" b="1" i="1" dirty="0" smtClean="0"/>
              <a:t>№ 689, оператор конкурса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МинРГО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13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78674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Гранты Президента российской федерации субъектам российской федерации в 2021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59131"/>
            <a:ext cx="10353762" cy="469392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Оператор конкурсного отбора – </a:t>
            </a:r>
            <a:r>
              <a:rPr lang="ru-RU" sz="2200" b="1" dirty="0" smtClean="0">
                <a:solidFill>
                  <a:srgbClr val="FFFF00"/>
                </a:solidFill>
              </a:rPr>
              <a:t>Фонд-оператор </a:t>
            </a:r>
            <a:r>
              <a:rPr lang="ru-RU" sz="2200" b="1" dirty="0" err="1" smtClean="0">
                <a:solidFill>
                  <a:srgbClr val="FFFF00"/>
                </a:solidFill>
              </a:rPr>
              <a:t>президентсвких</a:t>
            </a:r>
            <a:r>
              <a:rPr lang="ru-RU" sz="2200" b="1" dirty="0" smtClean="0">
                <a:solidFill>
                  <a:srgbClr val="FFFF00"/>
                </a:solidFill>
              </a:rPr>
              <a:t> грантов</a:t>
            </a:r>
          </a:p>
          <a:p>
            <a:r>
              <a:rPr lang="ru-RU" sz="2200" b="1" dirty="0" smtClean="0">
                <a:solidFill>
                  <a:srgbClr val="FFFF00"/>
                </a:solidFill>
              </a:rPr>
              <a:t>ПОЛОЖЕНИЕ о </a:t>
            </a:r>
            <a:r>
              <a:rPr lang="ru-RU" sz="2200" b="1" dirty="0">
                <a:solidFill>
                  <a:srgbClr val="FFFF00"/>
                </a:solidFill>
              </a:rPr>
              <a:t>порядке </a:t>
            </a:r>
            <a:r>
              <a:rPr lang="ru-RU" sz="2200" b="1" dirty="0" err="1">
                <a:solidFill>
                  <a:srgbClr val="FFFF00"/>
                </a:solidFill>
              </a:rPr>
              <a:t>софинансирования</a:t>
            </a:r>
            <a:r>
              <a:rPr lang="ru-RU" sz="2200" b="1" dirty="0">
                <a:solidFill>
                  <a:srgbClr val="FFFF00"/>
                </a:solidFill>
              </a:rPr>
              <a:t> </a:t>
            </a:r>
            <a:r>
              <a:rPr lang="ru-RU" sz="2200" b="1" dirty="0"/>
              <a:t>расходов </a:t>
            </a:r>
            <a:r>
              <a:rPr lang="ru-RU" sz="2200" b="1" i="1" dirty="0"/>
              <a:t>на оказание на конкурсной основе поддержки некоммерческим неправительственным организациям </a:t>
            </a:r>
            <a:r>
              <a:rPr lang="ru-RU" sz="2200" b="1" dirty="0"/>
              <a:t>в субъектах Российской Федерации в 2021 </a:t>
            </a:r>
            <a:r>
              <a:rPr lang="ru-RU" sz="2200" b="1" dirty="0" smtClean="0"/>
              <a:t>году (приказ Фонда </a:t>
            </a:r>
            <a:r>
              <a:rPr lang="ru-RU" sz="2200" b="1" dirty="0"/>
              <a:t>президентских </a:t>
            </a:r>
            <a:r>
              <a:rPr lang="ru-RU" sz="2200" b="1" dirty="0" smtClean="0"/>
              <a:t>грантов от </a:t>
            </a:r>
            <a:r>
              <a:rPr lang="ru-RU" sz="2200" b="1" dirty="0"/>
              <a:t>14 января 2021 г. № </a:t>
            </a:r>
            <a:r>
              <a:rPr lang="ru-RU" sz="2200" b="1" dirty="0" smtClean="0"/>
              <a:t>3)</a:t>
            </a:r>
          </a:p>
          <a:p>
            <a:r>
              <a:rPr lang="ru-RU" sz="2200" b="1" dirty="0" smtClean="0"/>
              <a:t>ПОЛОЖЕНИЕ определяет </a:t>
            </a:r>
            <a:r>
              <a:rPr lang="ru-RU" sz="2200" b="1" dirty="0" smtClean="0">
                <a:solidFill>
                  <a:srgbClr val="FFFF00"/>
                </a:solidFill>
              </a:rPr>
              <a:t>условия и порядок </a:t>
            </a:r>
            <a:r>
              <a:rPr lang="ru-RU" sz="2200" b="1" dirty="0" smtClean="0"/>
              <a:t>предоставления грантов Президента Российской Федерации на развитие гражданского общества </a:t>
            </a:r>
            <a:r>
              <a:rPr lang="ru-RU" sz="2200" b="1" dirty="0" smtClean="0">
                <a:solidFill>
                  <a:srgbClr val="FFFF00"/>
                </a:solidFill>
              </a:rPr>
              <a:t>в целях </a:t>
            </a:r>
            <a:r>
              <a:rPr lang="ru-RU" sz="2200" b="1" dirty="0" err="1" smtClean="0">
                <a:solidFill>
                  <a:srgbClr val="FFFF00"/>
                </a:solidFill>
              </a:rPr>
              <a:t>софинансирования</a:t>
            </a:r>
            <a:r>
              <a:rPr lang="ru-RU" sz="2200" b="1" dirty="0" smtClean="0">
                <a:solidFill>
                  <a:srgbClr val="FFFF00"/>
                </a:solidFill>
              </a:rPr>
              <a:t> </a:t>
            </a:r>
            <a:r>
              <a:rPr lang="ru-RU" sz="2200" b="1" dirty="0">
                <a:solidFill>
                  <a:srgbClr val="FFFF00"/>
                </a:solidFill>
              </a:rPr>
              <a:t>расходов </a:t>
            </a:r>
            <a:r>
              <a:rPr lang="ru-RU" sz="2200" b="1" dirty="0"/>
              <a:t>на оказание на конкурсной основе поддержки некоммерческим неправительственным организациям в субъектах Российской Федерации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97480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96091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/>
              <a:t>Гранты Президента российской федерации субъектам российской федерации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07177"/>
            <a:ext cx="10353762" cy="4545873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Софинансируются</a:t>
            </a:r>
            <a:r>
              <a:rPr lang="ru-RU" b="1" dirty="0" smtClean="0"/>
              <a:t> расходы субъектов РФ: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1</a:t>
            </a:r>
            <a:r>
              <a:rPr lang="ru-RU" b="1" dirty="0"/>
              <a:t>) </a:t>
            </a:r>
            <a:r>
              <a:rPr lang="ru-RU" b="1" dirty="0">
                <a:solidFill>
                  <a:srgbClr val="FFFF00"/>
                </a:solidFill>
              </a:rPr>
              <a:t>предоставление грантов </a:t>
            </a:r>
            <a:r>
              <a:rPr lang="ru-RU" b="1" dirty="0" smtClean="0"/>
              <a:t>некоммерческим </a:t>
            </a:r>
            <a:r>
              <a:rPr lang="ru-RU" b="1" dirty="0"/>
              <a:t>неправительственным организациям по результатам конкурса, проведенного региональным оператором с соблюдением условий, определенных настоящим положением (в случае осуществления расходов </a:t>
            </a:r>
            <a:r>
              <a:rPr lang="ru-RU" b="1" u="sng" dirty="0"/>
              <a:t>региональным оператором</a:t>
            </a:r>
            <a:r>
              <a:rPr lang="ru-RU" b="1" dirty="0"/>
              <a:t>);</a:t>
            </a:r>
          </a:p>
          <a:p>
            <a:pPr marL="0" indent="0">
              <a:buNone/>
            </a:pPr>
            <a:r>
              <a:rPr lang="ru-RU" b="1" dirty="0" smtClean="0"/>
              <a:t>	2</a:t>
            </a:r>
            <a:r>
              <a:rPr lang="ru-RU" b="1" dirty="0"/>
              <a:t>) </a:t>
            </a:r>
            <a:r>
              <a:rPr lang="ru-RU" b="1" dirty="0">
                <a:solidFill>
                  <a:srgbClr val="FFFF00"/>
                </a:solidFill>
              </a:rPr>
              <a:t>предоставление субсидий </a:t>
            </a:r>
            <a:r>
              <a:rPr lang="ru-RU" b="1" dirty="0"/>
              <a:t>(грантов в форме субсидий) некоммерческим неправительственным организациям по результатам конкурса, проведенного с соблюдением условий, определенных настоящим положением (в случае осуществления расходов </a:t>
            </a:r>
            <a:r>
              <a:rPr lang="ru-RU" b="1" u="sng" dirty="0"/>
              <a:t>уполномоченным органом</a:t>
            </a:r>
            <a:r>
              <a:rPr lang="ru-RU" b="1" dirty="0"/>
              <a:t>), </a:t>
            </a:r>
            <a:r>
              <a:rPr lang="ru-RU" b="1" i="1" dirty="0">
                <a:solidFill>
                  <a:srgbClr val="FFFF00"/>
                </a:solidFill>
              </a:rPr>
              <a:t>за исключением </a:t>
            </a:r>
            <a:r>
              <a:rPr lang="ru-RU" b="1" i="1" dirty="0"/>
              <a:t>предоставления субсидий в целях финансового обеспечения оказания общественно полезных услуг, исполнения государственного социального заказа на оказание государственных услуг в социальной сфере</a:t>
            </a:r>
          </a:p>
        </p:txBody>
      </p:sp>
    </p:spTree>
    <p:extLst>
      <p:ext uri="{BB962C8B-B14F-4D97-AF65-F5344CB8AC3E}">
        <p14:creationId xmlns:p14="http://schemas.microsoft.com/office/powerpoint/2010/main" val="138450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Единый краевой конкурс </a:t>
            </a:r>
            <a:r>
              <a:rPr lang="ru-RU" sz="2400" b="1" dirty="0" smtClean="0"/>
              <a:t>на право получения СО НКО субсидий из краевого бюджета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Один оператор </a:t>
            </a:r>
            <a:r>
              <a:rPr lang="ru-RU" sz="2400" b="1" dirty="0" smtClean="0"/>
              <a:t>конкурса – главный распорядитель бюджетных </a:t>
            </a:r>
            <a:r>
              <a:rPr lang="ru-RU" sz="2400" b="1" dirty="0" err="1" smtClean="0"/>
              <a:t>средв</a:t>
            </a:r>
            <a:r>
              <a:rPr lang="ru-RU" sz="2400" b="1" dirty="0" smtClean="0"/>
              <a:t>, предусмотренных на проведение конкурса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Консолидированный бюджет </a:t>
            </a:r>
            <a:r>
              <a:rPr lang="ru-RU" sz="2400" b="1" dirty="0" smtClean="0"/>
              <a:t>краевого конкурса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509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83178"/>
            <a:ext cx="10353761" cy="1245326"/>
          </a:xfrm>
        </p:spPr>
        <p:txBody>
          <a:bodyPr/>
          <a:lstStyle/>
          <a:p>
            <a:r>
              <a:rPr lang="ru-RU" dirty="0" smtClean="0"/>
              <a:t>Поддержка средствами </a:t>
            </a:r>
            <a:br>
              <a:rPr lang="ru-RU" dirty="0" smtClean="0"/>
            </a:br>
            <a:r>
              <a:rPr lang="ru-RU" dirty="0" smtClean="0"/>
              <a:t>краевого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36797"/>
              </p:ext>
            </p:extLst>
          </p:nvPr>
        </p:nvGraphicFramePr>
        <p:xfrm>
          <a:off x="913880" y="1860369"/>
          <a:ext cx="10353676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234"/>
                <a:gridCol w="3308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Направление деятельности некоммерческих организаций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Объемы средств краевого бюджета,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Социальная поддержка граждан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Профилактика наркомании и потребления</a:t>
                      </a:r>
                      <a:r>
                        <a:rPr lang="ru-RU" b="1" baseline="0" dirty="0" smtClean="0"/>
                        <a:t> психотропных веществ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Дополнительное образование, научно-техническое творчество детей и молодежи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Здравоохранение и пропаганда</a:t>
                      </a:r>
                      <a:r>
                        <a:rPr lang="ru-RU" b="1" baseline="0" dirty="0" smtClean="0"/>
                        <a:t> практик здорового образа жизни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1 000 000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Культура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Сохранение исторической памяти.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Патриотическое воспитание</a:t>
                      </a:r>
                      <a:r>
                        <a:rPr lang="ru-RU" b="1" baseline="0" dirty="0" smtClean="0"/>
                        <a:t> граждан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1 100 000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Поддержка молодежных проектов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1 000 000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Иные направления деятельности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2 000 000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04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Гранты Президента российской федерации субъектам российской федерации в 2021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638696"/>
            <a:ext cx="10353762" cy="3152503"/>
          </a:xfrm>
        </p:spPr>
        <p:txBody>
          <a:bodyPr/>
          <a:lstStyle/>
          <a:p>
            <a:r>
              <a:rPr lang="ru-RU" sz="2400" b="1" dirty="0" smtClean="0"/>
              <a:t>Сроки оформления и направления заявок субъектов РФ –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с 15 марта по 30 апреля </a:t>
            </a:r>
            <a:r>
              <a:rPr lang="ru-RU" sz="2400" b="1" dirty="0" smtClean="0"/>
              <a:t>2021 г.</a:t>
            </a:r>
          </a:p>
          <a:p>
            <a:r>
              <a:rPr lang="ru-RU" sz="2400" b="1" dirty="0" smtClean="0"/>
              <a:t>Сроки заключения соглашений ФПГ с уполномоченными органами субъектов РФ – </a:t>
            </a:r>
            <a:r>
              <a:rPr lang="ru-RU" sz="2400" b="1" dirty="0" smtClean="0">
                <a:solidFill>
                  <a:srgbClr val="FFFF00"/>
                </a:solidFill>
              </a:rPr>
              <a:t>в течение 30 дней </a:t>
            </a:r>
            <a:r>
              <a:rPr lang="ru-RU" sz="2400" b="1" dirty="0" smtClean="0"/>
              <a:t>после подачи заявки субъекта РФ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68797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746"/>
          <a:stretch/>
        </p:blipFill>
        <p:spPr>
          <a:xfrm>
            <a:off x="0" y="0"/>
            <a:ext cx="12192000" cy="66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4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камчатских НКО в конкурсах президентских грантов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798176"/>
              </p:ext>
            </p:extLst>
          </p:nvPr>
        </p:nvGraphicFramePr>
        <p:xfrm>
          <a:off x="235131" y="2792185"/>
          <a:ext cx="11713031" cy="334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869"/>
                <a:gridCol w="940526"/>
                <a:gridCol w="965068"/>
                <a:gridCol w="1064821"/>
                <a:gridCol w="1064821"/>
                <a:gridCol w="1064821"/>
                <a:gridCol w="1064821"/>
                <a:gridCol w="1064821"/>
                <a:gridCol w="1064821"/>
                <a:gridCol w="1064821"/>
                <a:gridCol w="1064821"/>
              </a:tblGrid>
              <a:tr h="56148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14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61485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Количес-тво</a:t>
                      </a:r>
                      <a:r>
                        <a:rPr lang="ru-RU" sz="1600" b="1" dirty="0" smtClean="0"/>
                        <a:t> заявок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6148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Число победите-лей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6148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Общая сумма, тыс. руб.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6 940,601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13034,372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706,475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713,370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952,810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229,680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599,700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516,634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037,344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5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Онлайн-обучение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онлайн-марафон Фонда президентских грантов </a:t>
            </a:r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Как за 4 недели собрать проект и превратить его в заявку</a:t>
            </a:r>
            <a:r>
              <a:rPr lang="ru-RU" sz="2400" b="1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sz="2400" b="1" dirty="0" smtClean="0"/>
              <a:t>Сроки - </a:t>
            </a:r>
            <a:r>
              <a:rPr lang="ru-RU" sz="2400" b="1" dirty="0">
                <a:solidFill>
                  <a:srgbClr val="FFFF00"/>
                </a:solidFill>
              </a:rPr>
              <a:t>с 5 февраля по 5 </a:t>
            </a:r>
            <a:r>
              <a:rPr lang="ru-RU" sz="2400" b="1" dirty="0" smtClean="0">
                <a:solidFill>
                  <a:srgbClr val="FFFF00"/>
                </a:solidFill>
              </a:rPr>
              <a:t>марта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Информационные </a:t>
            </a:r>
            <a:r>
              <a:rPr lang="ru-RU" sz="2400" b="1" dirty="0" smtClean="0">
                <a:solidFill>
                  <a:srgbClr val="FFFF00"/>
                </a:solidFill>
              </a:rPr>
              <a:t>сообщения о возможностях обучения</a:t>
            </a:r>
            <a:r>
              <a:rPr lang="ru-RU" sz="2400" b="1" dirty="0" smtClean="0"/>
              <a:t>: </a:t>
            </a:r>
            <a:r>
              <a:rPr lang="ru-RU" sz="2400" b="1" dirty="0" smtClean="0"/>
              <a:t>на официальном сайте </a:t>
            </a:r>
            <a:r>
              <a:rPr lang="ru-RU" sz="2400" b="1" dirty="0" err="1" smtClean="0"/>
              <a:t>МинРГО</a:t>
            </a:r>
            <a:r>
              <a:rPr lang="ru-RU" sz="2400" b="1" dirty="0" smtClean="0"/>
              <a:t>, в аккаунтах</a:t>
            </a:r>
            <a:r>
              <a:rPr lang="en-US" sz="2400" b="1" dirty="0" smtClean="0"/>
              <a:t> </a:t>
            </a:r>
            <a:r>
              <a:rPr lang="ru-RU" sz="2400" b="1" dirty="0" smtClean="0"/>
              <a:t>в сети Интернет </a:t>
            </a:r>
            <a:r>
              <a:rPr lang="en-US" sz="2400" b="1" dirty="0" smtClean="0"/>
              <a:t>@</a:t>
            </a:r>
            <a:r>
              <a:rPr lang="en-US" sz="2400" b="1" dirty="0" err="1" smtClean="0"/>
              <a:t>pgrants_ru</a:t>
            </a:r>
            <a:r>
              <a:rPr lang="en-US" sz="2400" b="1" dirty="0" smtClean="0"/>
              <a:t>, @minrgo_kam41, @</a:t>
            </a:r>
            <a:r>
              <a:rPr lang="en-US" sz="2400" b="1" dirty="0" smtClean="0"/>
              <a:t>svetlanaart318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85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960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Самостоятельное обучение на сайте Фонда президентских грантов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39"/>
          <a:stretch/>
        </p:blipFill>
        <p:spPr>
          <a:xfrm>
            <a:off x="838199" y="1111522"/>
            <a:ext cx="9882051" cy="547747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4802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960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Самостоятельное обучение на сайте Фонда президентских грантов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33144"/>
            <a:ext cx="9914064" cy="55766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28664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960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Самостоятельное обучение на сайте Фонда президентских грантов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33144"/>
            <a:ext cx="9914064" cy="55766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79881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6288194" cy="4833257"/>
          </a:xfrm>
        </p:spPr>
        <p:txBody>
          <a:bodyPr>
            <a:normAutofit/>
          </a:bodyPr>
          <a:lstStyle/>
          <a:p>
            <a:r>
              <a:rPr lang="ru-RU" dirty="0" smtClean="0"/>
              <a:t>Желаем успеха!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Поможем!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Поддержим!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06" y="1920892"/>
            <a:ext cx="3736330" cy="25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7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61257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по Направлению </a:t>
            </a:r>
            <a:br>
              <a:rPr lang="ru-RU" dirty="0" smtClean="0"/>
            </a:br>
            <a:r>
              <a:rPr lang="ru-RU" dirty="0" smtClean="0"/>
              <a:t>«Развитие межнационального сотрудничества»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87578"/>
            <a:ext cx="10353762" cy="499610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Объем средств </a:t>
            </a:r>
            <a:r>
              <a:rPr lang="ru-RU" b="1" dirty="0" smtClean="0"/>
              <a:t>– 1 500 000 руб.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Тематика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	а</a:t>
            </a:r>
            <a:r>
              <a:rPr lang="ru-RU" b="1" dirty="0"/>
              <a:t>) укрепление дружбы между народами Российской Федерации;</a:t>
            </a:r>
          </a:p>
          <a:p>
            <a:pPr marL="0" indent="0">
              <a:buNone/>
            </a:pPr>
            <a:r>
              <a:rPr lang="ru-RU" b="1" dirty="0" smtClean="0"/>
              <a:t>	б</a:t>
            </a:r>
            <a:r>
              <a:rPr lang="ru-RU" b="1" dirty="0"/>
              <a:t>) развитие межнационального сотрудничества, сохранение и защита самобытности и языков народов Российской Федерации;</a:t>
            </a:r>
          </a:p>
          <a:p>
            <a:pPr marL="0" indent="0">
              <a:buNone/>
            </a:pPr>
            <a:r>
              <a:rPr lang="ru-RU" b="1" dirty="0" smtClean="0"/>
              <a:t>	в</a:t>
            </a:r>
            <a:r>
              <a:rPr lang="ru-RU" b="1" dirty="0"/>
              <a:t>) расширение практик посредничества, медиации и примирения в конфликтах разных групп в местных сообществах;</a:t>
            </a:r>
          </a:p>
          <a:p>
            <a:pPr marL="0" indent="0">
              <a:buNone/>
            </a:pPr>
            <a:r>
              <a:rPr lang="ru-RU" b="1" dirty="0" smtClean="0"/>
              <a:t>	г</a:t>
            </a:r>
            <a:r>
              <a:rPr lang="ru-RU" b="1" dirty="0"/>
              <a:t>) изучение и сохранение традиций народов, проживающих на территории Камчатского края;</a:t>
            </a:r>
          </a:p>
          <a:p>
            <a:pPr marL="0" indent="0">
              <a:buNone/>
            </a:pPr>
            <a:r>
              <a:rPr lang="ru-RU" b="1" dirty="0" smtClean="0"/>
              <a:t>	д</a:t>
            </a:r>
            <a:r>
              <a:rPr lang="ru-RU" b="1" dirty="0"/>
              <a:t>) деятельность в области защиты исконной среды обитания, сохранения и развития традиционных образа жизни, хозяйственной деятельности, промыслов и культуры коренных малочисленных народов Севера, Сибири и Дальнего Востока Российской Федерации;</a:t>
            </a:r>
          </a:p>
          <a:p>
            <a:pPr marL="0" indent="0">
              <a:buNone/>
            </a:pPr>
            <a:r>
              <a:rPr lang="ru-RU" b="1" dirty="0" smtClean="0"/>
              <a:t>	е</a:t>
            </a:r>
            <a:r>
              <a:rPr lang="ru-RU" b="1" dirty="0"/>
              <a:t>) деятельность в области возрождения российского казачества, защиты его прав, сохранения традиционных образа жизни, хозяйствования и культуры российского </a:t>
            </a:r>
            <a:r>
              <a:rPr lang="ru-RU" b="1" dirty="0" smtClean="0"/>
              <a:t>казачества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82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310890"/>
            <a:ext cx="10353761" cy="1326321"/>
          </a:xfrm>
        </p:spPr>
        <p:txBody>
          <a:bodyPr/>
          <a:lstStyle/>
          <a:p>
            <a:r>
              <a:rPr lang="ru-RU" dirty="0" smtClean="0"/>
              <a:t>Порядок проведения </a:t>
            </a:r>
            <a:br>
              <a:rPr lang="ru-RU" dirty="0" smtClean="0"/>
            </a:br>
            <a:r>
              <a:rPr lang="ru-RU" dirty="0" smtClean="0"/>
              <a:t>краевых конкурсов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6" y="2029097"/>
            <a:ext cx="10353762" cy="43629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Утвержден</a:t>
            </a:r>
            <a:r>
              <a:rPr lang="ru-RU" b="1" dirty="0" smtClean="0"/>
              <a:t> </a:t>
            </a:r>
            <a:r>
              <a:rPr lang="ru-RU" b="1" u="sng" dirty="0" smtClean="0"/>
              <a:t>постановлением Правительства Камчатского </a:t>
            </a:r>
            <a:r>
              <a:rPr lang="ru-RU" b="1" u="sng" dirty="0"/>
              <a:t>края от 18 февраля 2014 г. </a:t>
            </a:r>
            <a:r>
              <a:rPr lang="ru-RU" b="1" u="sng" dirty="0" smtClean="0"/>
              <a:t>№ 89-П </a:t>
            </a:r>
            <a:r>
              <a:rPr lang="ru-RU" b="1" dirty="0" smtClean="0"/>
              <a:t>«Об оказании финансовой поддержки социально ориентированным некоммерческим организациям в Камчатском крае»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Регламентирует процедуру </a:t>
            </a:r>
            <a:r>
              <a:rPr lang="ru-RU" b="1" dirty="0"/>
              <a:t>проведения конкурса на право получения социально ориентированными некоммерческими организациями в Камчатском </a:t>
            </a:r>
            <a:r>
              <a:rPr lang="ru-RU" b="1" dirty="0" smtClean="0"/>
              <a:t>крае </a:t>
            </a:r>
            <a:r>
              <a:rPr lang="ru-RU" b="1" dirty="0"/>
              <a:t>субсидий из краевого бюджета на реализацию программ (проектов) по направлениям деятельности, предусмотренным </a:t>
            </a:r>
            <a:r>
              <a:rPr lang="ru-RU" b="1" u="sng" dirty="0"/>
              <a:t>пунктом 1 статьи 31(1) Федерального закона от 12.01.1996 </a:t>
            </a:r>
            <a:r>
              <a:rPr lang="ru-RU" b="1" u="sng" dirty="0" smtClean="0"/>
              <a:t>№ </a:t>
            </a:r>
            <a:r>
              <a:rPr lang="ru-RU" b="1" u="sng" dirty="0"/>
              <a:t>7-ФЗ</a:t>
            </a:r>
            <a:r>
              <a:rPr lang="ru-RU" b="1" dirty="0"/>
              <a:t> "О некоммерческих организациях" и </a:t>
            </a:r>
            <a:r>
              <a:rPr lang="ru-RU" b="1" u="sng" dirty="0"/>
              <a:t>частью 1 статьи 4 Закона Камчатского края от 14.11.2011 </a:t>
            </a:r>
            <a:r>
              <a:rPr lang="ru-RU" b="1" u="sng" dirty="0" smtClean="0"/>
              <a:t>N </a:t>
            </a:r>
            <a:r>
              <a:rPr lang="ru-RU" b="1" u="sng" dirty="0"/>
              <a:t>689 </a:t>
            </a:r>
            <a:r>
              <a:rPr lang="ru-RU" b="1" dirty="0"/>
              <a:t>"О государственной поддержке некоммерческих организаций в Камчатском крае</a:t>
            </a:r>
            <a:r>
              <a:rPr lang="ru-RU" b="1" dirty="0" smtClean="0"/>
              <a:t>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160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83178"/>
            <a:ext cx="10353761" cy="1158239"/>
          </a:xfrm>
        </p:spPr>
        <p:txBody>
          <a:bodyPr/>
          <a:lstStyle/>
          <a:p>
            <a:r>
              <a:rPr lang="ru-RU" dirty="0"/>
              <a:t>Порядок проведения </a:t>
            </a:r>
            <a:br>
              <a:rPr lang="ru-RU" dirty="0"/>
            </a:br>
            <a:r>
              <a:rPr lang="ru-RU" dirty="0"/>
              <a:t>краевых конкурсов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881051"/>
            <a:ext cx="10353762" cy="445878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Цель</a:t>
            </a:r>
            <a:r>
              <a:rPr lang="ru-RU" sz="2400" b="1" dirty="0" smtClean="0"/>
              <a:t> </a:t>
            </a:r>
            <a:r>
              <a:rPr lang="ru-RU" sz="2400" b="1" dirty="0"/>
              <a:t>проведения конкурса </a:t>
            </a:r>
            <a:r>
              <a:rPr lang="ru-RU" sz="2400" b="1" dirty="0" smtClean="0"/>
              <a:t>- поддержка </a:t>
            </a:r>
            <a:r>
              <a:rPr lang="ru-RU" sz="2400" b="1" dirty="0"/>
              <a:t>СОНКО, реализующих на территории Камчатского края:</a:t>
            </a:r>
          </a:p>
          <a:p>
            <a:pPr marL="0" indent="0">
              <a:buNone/>
            </a:pPr>
            <a:r>
              <a:rPr lang="ru-RU" sz="2400" b="1" dirty="0" smtClean="0"/>
              <a:t>	1</a:t>
            </a:r>
            <a:r>
              <a:rPr lang="ru-RU" sz="2400" b="1" dirty="0"/>
              <a:t>) социально значимые программы (проекты);</a:t>
            </a:r>
          </a:p>
          <a:p>
            <a:pPr marL="0" indent="0">
              <a:buNone/>
            </a:pPr>
            <a:r>
              <a:rPr lang="ru-RU" sz="2400" b="1" dirty="0" smtClean="0"/>
              <a:t>	2</a:t>
            </a:r>
            <a:r>
              <a:rPr lang="ru-RU" sz="2400" b="1" dirty="0"/>
              <a:t>) программы (проекты) в сфере защиты прав и свобод </a:t>
            </a:r>
            <a:r>
              <a:rPr lang="ru-RU" sz="2400" b="1" dirty="0" smtClean="0"/>
              <a:t>	человека </a:t>
            </a:r>
            <a:r>
              <a:rPr lang="ru-RU" sz="2400" b="1" dirty="0"/>
              <a:t>и </a:t>
            </a:r>
            <a:r>
              <a:rPr lang="ru-RU" sz="2400" b="1" dirty="0" smtClean="0"/>
              <a:t>	гражданина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Форма заявки </a:t>
            </a:r>
            <a:r>
              <a:rPr lang="ru-RU" sz="2400" b="1" dirty="0"/>
              <a:t>– приложение к Порядку проведения конкурса на право получения социально ориентированными некоммерческими организациями в Камчатском крае субсидий на реализацию программ (проектов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90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96983"/>
          </a:xfrm>
        </p:spPr>
        <p:txBody>
          <a:bodyPr/>
          <a:lstStyle/>
          <a:p>
            <a:r>
              <a:rPr lang="ru-RU" dirty="0" smtClean="0"/>
              <a:t>Участники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704178"/>
            <a:ext cx="10353762" cy="432215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 НКО </a:t>
            </a:r>
            <a:r>
              <a:rPr lang="ru-RU" sz="2400" b="1" dirty="0" smtClean="0">
                <a:solidFill>
                  <a:srgbClr val="FFFF00"/>
                </a:solidFill>
              </a:rPr>
              <a:t>за </a:t>
            </a:r>
            <a:r>
              <a:rPr lang="ru-RU" sz="2400" b="1" dirty="0">
                <a:solidFill>
                  <a:srgbClr val="FFFF00"/>
                </a:solidFill>
              </a:rPr>
              <a:t>исключением </a:t>
            </a:r>
            <a:r>
              <a:rPr lang="ru-RU" sz="2400" b="1" dirty="0"/>
              <a:t>образованных в форме государственного или муниципального </a:t>
            </a:r>
            <a:r>
              <a:rPr lang="ru-RU" sz="2400" b="1" dirty="0" smtClean="0"/>
              <a:t>учреждения;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зарегистрированные</a:t>
            </a:r>
            <a:r>
              <a:rPr lang="ru-RU" sz="2400" b="1" dirty="0" smtClean="0"/>
              <a:t> </a:t>
            </a:r>
            <a:r>
              <a:rPr lang="ru-RU" sz="2400" b="1" dirty="0"/>
              <a:t>в установленном федеральным законодательством </a:t>
            </a:r>
            <a:r>
              <a:rPr lang="ru-RU" sz="2400" b="1" dirty="0" smtClean="0"/>
              <a:t>порядке;</a:t>
            </a:r>
          </a:p>
          <a:p>
            <a:r>
              <a:rPr lang="ru-RU" sz="2400" b="1" dirty="0" smtClean="0"/>
              <a:t>осуществляющие </a:t>
            </a:r>
            <a:r>
              <a:rPr lang="ru-RU" sz="2400" b="1" dirty="0"/>
              <a:t>на территории Камчатского края </a:t>
            </a:r>
            <a:r>
              <a:rPr lang="ru-RU" sz="2400" b="1" dirty="0">
                <a:solidFill>
                  <a:srgbClr val="FFFF00"/>
                </a:solidFill>
              </a:rPr>
              <a:t>в соответствии </a:t>
            </a:r>
            <a:r>
              <a:rPr lang="ru-RU" sz="2400" b="1" dirty="0" smtClean="0">
                <a:solidFill>
                  <a:srgbClr val="FFFF00"/>
                </a:solidFill>
              </a:rPr>
              <a:t>с Уставом</a:t>
            </a:r>
            <a:r>
              <a:rPr lang="ru-RU" sz="2400" b="1" dirty="0" smtClean="0"/>
              <a:t> виды деятельности, предусмотренные </a:t>
            </a:r>
            <a:r>
              <a:rPr lang="ru-RU" sz="2400" b="1" dirty="0"/>
              <a:t>пунктом 1 статьи 31(1) Федерального закона от 12.01.1996 </a:t>
            </a:r>
            <a:r>
              <a:rPr lang="ru-RU" sz="2400" b="1" dirty="0" smtClean="0"/>
              <a:t>№ </a:t>
            </a:r>
            <a:r>
              <a:rPr lang="ru-RU" sz="2400" b="1" dirty="0"/>
              <a:t>7-ФЗ </a:t>
            </a:r>
            <a:r>
              <a:rPr lang="ru-RU" sz="2400" b="1" dirty="0" smtClean="0"/>
              <a:t>и </a:t>
            </a:r>
            <a:r>
              <a:rPr lang="ru-RU" sz="2400" b="1" dirty="0"/>
              <a:t>частью 1 статьи 4 Закона Камчатского края от 14.11.2011 </a:t>
            </a:r>
            <a:r>
              <a:rPr lang="ru-RU" sz="2400" b="1" dirty="0" smtClean="0"/>
              <a:t>№ </a:t>
            </a:r>
            <a:r>
              <a:rPr lang="ru-RU" sz="2400" b="1" dirty="0"/>
              <a:t>689 </a:t>
            </a:r>
          </a:p>
        </p:txBody>
      </p:sp>
    </p:spTree>
    <p:extLst>
      <p:ext uri="{BB962C8B-B14F-4D97-AF65-F5344CB8AC3E}">
        <p14:creationId xmlns:p14="http://schemas.microsoft.com/office/powerpoint/2010/main" val="6993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53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программе, </a:t>
            </a:r>
            <a:br>
              <a:rPr lang="ru-RU" dirty="0" smtClean="0"/>
            </a:br>
            <a:r>
              <a:rPr lang="ru-RU" dirty="0" smtClean="0"/>
              <a:t>заявленной на 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811383"/>
            <a:ext cx="10353762" cy="4589417"/>
          </a:xfrm>
        </p:spPr>
        <p:txBody>
          <a:bodyPr/>
          <a:lstStyle/>
          <a:p>
            <a:r>
              <a:rPr lang="ru-RU" sz="2400" b="1" dirty="0"/>
              <a:t>1) соответствие </a:t>
            </a:r>
            <a:r>
              <a:rPr lang="ru-RU" sz="2400" b="1" dirty="0" smtClean="0">
                <a:solidFill>
                  <a:srgbClr val="FFFF00"/>
                </a:solidFill>
              </a:rPr>
              <a:t>уставным </a:t>
            </a:r>
            <a:r>
              <a:rPr lang="ru-RU" sz="2400" b="1" dirty="0">
                <a:solidFill>
                  <a:srgbClr val="FFFF00"/>
                </a:solidFill>
              </a:rPr>
              <a:t>целям </a:t>
            </a:r>
            <a:r>
              <a:rPr lang="ru-RU" sz="2400" b="1" dirty="0"/>
              <a:t>деятельности </a:t>
            </a:r>
            <a:r>
              <a:rPr lang="ru-RU" sz="2400" b="1" dirty="0" smtClean="0"/>
              <a:t>организации;</a:t>
            </a:r>
            <a:endParaRPr lang="ru-RU" sz="2400" b="1" dirty="0"/>
          </a:p>
          <a:p>
            <a:r>
              <a:rPr lang="ru-RU" sz="2400" b="1" dirty="0"/>
              <a:t>2) обеспечение </a:t>
            </a:r>
            <a:r>
              <a:rPr lang="ru-RU" sz="2400" b="1" dirty="0">
                <a:solidFill>
                  <a:srgbClr val="FFFF00"/>
                </a:solidFill>
              </a:rPr>
              <a:t>долевого финансирования </a:t>
            </a:r>
            <a:r>
              <a:rPr lang="ru-RU" sz="2400" b="1" dirty="0" smtClean="0"/>
              <a:t>в </a:t>
            </a:r>
            <a:r>
              <a:rPr lang="ru-RU" sz="2400" b="1" dirty="0"/>
              <a:t>виде денежного вклада и (или) эквивалента в виде добровольческого труда и (или) использования материально-технических ресурсов участника конкурса и организаций-партнеров программы (проекта);</a:t>
            </a:r>
          </a:p>
          <a:p>
            <a:r>
              <a:rPr lang="ru-RU" sz="2400" b="1" dirty="0"/>
              <a:t>3) соответствие </a:t>
            </a:r>
            <a:r>
              <a:rPr lang="ru-RU" sz="2400" b="1" dirty="0" smtClean="0"/>
              <a:t>тематике </a:t>
            </a:r>
            <a:r>
              <a:rPr lang="ru-RU" sz="2400" b="1" dirty="0">
                <a:solidFill>
                  <a:srgbClr val="FFFF00"/>
                </a:solidFill>
              </a:rPr>
              <a:t>согласно перечню направлений </a:t>
            </a:r>
            <a:r>
              <a:rPr lang="ru-RU" sz="2400" b="1" dirty="0"/>
              <a:t>и тематики деятельности </a:t>
            </a:r>
            <a:r>
              <a:rPr lang="ru-RU" sz="2400" b="1" dirty="0" smtClean="0"/>
              <a:t>СО НКО</a:t>
            </a:r>
            <a:r>
              <a:rPr lang="ru-RU" sz="2400" b="1" dirty="0"/>
              <a:t>, утвержденным правовым актом организатора </a:t>
            </a:r>
            <a:r>
              <a:rPr lang="ru-RU" sz="2400" b="1" dirty="0" smtClean="0"/>
              <a:t>конкурса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9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27314"/>
          </a:xfrm>
        </p:spPr>
        <p:txBody>
          <a:bodyPr/>
          <a:lstStyle/>
          <a:p>
            <a:r>
              <a:rPr lang="ru-RU" dirty="0" smtClean="0"/>
              <a:t>Конкурсная документация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50125"/>
            <a:ext cx="10353762" cy="5085805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FF3300"/>
                </a:solidFill>
              </a:rPr>
              <a:t>ВНИМАНИЕ! </a:t>
            </a:r>
            <a:r>
              <a:rPr lang="ru-RU" b="1" dirty="0" smtClean="0"/>
              <a:t>С 2021 года - пакет конкурсной документации состоит из:</a:t>
            </a:r>
          </a:p>
          <a:p>
            <a:r>
              <a:rPr lang="ru-RU" b="1" dirty="0"/>
              <a:t>1) </a:t>
            </a:r>
            <a:r>
              <a:rPr lang="ru-RU" b="1" dirty="0" smtClean="0"/>
              <a:t>заявки </a:t>
            </a:r>
            <a:r>
              <a:rPr lang="ru-RU" b="1" dirty="0"/>
              <a:t>на предоставление субсидии по </a:t>
            </a:r>
            <a:r>
              <a:rPr lang="ru-RU" b="1" dirty="0" smtClean="0"/>
              <a:t>форме </a:t>
            </a:r>
            <a:r>
              <a:rPr lang="ru-RU" b="1" dirty="0" smtClean="0">
                <a:solidFill>
                  <a:srgbClr val="FFFF00"/>
                </a:solidFill>
              </a:rPr>
              <a:t>согласно приложению к Порядку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ru-RU" b="1" dirty="0"/>
              <a:t>2) </a:t>
            </a:r>
            <a:r>
              <a:rPr lang="ru-RU" b="1" dirty="0" smtClean="0"/>
              <a:t>копии </a:t>
            </a:r>
            <a:r>
              <a:rPr lang="ru-RU" b="1" dirty="0"/>
              <a:t>устава, </a:t>
            </a:r>
            <a:r>
              <a:rPr lang="ru-RU" b="1" dirty="0" smtClean="0"/>
              <a:t>заверенной </a:t>
            </a:r>
            <a:r>
              <a:rPr lang="ru-RU" b="1" dirty="0"/>
              <a:t>надлежащим образом;</a:t>
            </a:r>
          </a:p>
          <a:p>
            <a:r>
              <a:rPr lang="ru-RU" b="1" dirty="0"/>
              <a:t>3) </a:t>
            </a:r>
            <a:r>
              <a:rPr lang="ru-RU" b="1" dirty="0" smtClean="0"/>
              <a:t>справки, подписанной </a:t>
            </a:r>
            <a:r>
              <a:rPr lang="ru-RU" b="1" dirty="0"/>
              <a:t>руководителем </a:t>
            </a:r>
            <a:r>
              <a:rPr lang="ru-RU" b="1" dirty="0" smtClean="0"/>
              <a:t>СО НКО</a:t>
            </a:r>
            <a:r>
              <a:rPr lang="ru-RU" b="1" dirty="0"/>
              <a:t>, о соответствии </a:t>
            </a:r>
            <a:r>
              <a:rPr lang="ru-RU" b="1" dirty="0" smtClean="0"/>
              <a:t>организации условию</a:t>
            </a:r>
            <a:r>
              <a:rPr lang="ru-RU" b="1" dirty="0"/>
              <a:t>, указанному в части 6 </a:t>
            </a:r>
            <a:r>
              <a:rPr lang="ru-RU" b="1" dirty="0" smtClean="0"/>
              <a:t>Порядка</a:t>
            </a:r>
            <a:r>
              <a:rPr lang="ru-RU" b="1" dirty="0"/>
              <a:t>;</a:t>
            </a:r>
          </a:p>
          <a:p>
            <a:r>
              <a:rPr lang="ru-RU" b="1" dirty="0"/>
              <a:t>4) </a:t>
            </a:r>
            <a:r>
              <a:rPr lang="ru-RU" b="1" dirty="0" smtClean="0"/>
              <a:t>справки </a:t>
            </a:r>
            <a:r>
              <a:rPr lang="ru-RU" b="1" dirty="0"/>
              <a:t>из налогового органа, </a:t>
            </a:r>
            <a:r>
              <a:rPr lang="ru-RU" b="1" dirty="0" smtClean="0"/>
              <a:t>подтверждающей </a:t>
            </a:r>
            <a:r>
              <a:rPr lang="ru-RU" b="1" dirty="0">
                <a:solidFill>
                  <a:srgbClr val="FFFF00"/>
                </a:solidFill>
              </a:rPr>
              <a:t>отсутствие у </a:t>
            </a:r>
            <a:r>
              <a:rPr lang="ru-RU" b="1" dirty="0" smtClean="0">
                <a:solidFill>
                  <a:srgbClr val="FFFF00"/>
                </a:solidFill>
              </a:rPr>
              <a:t>организации задолженности </a:t>
            </a:r>
            <a:r>
              <a:rPr lang="ru-RU" b="1" dirty="0">
                <a:solidFill>
                  <a:srgbClr val="FFFF00"/>
                </a:solidFill>
              </a:rPr>
              <a:t>по налогам</a:t>
            </a:r>
            <a:r>
              <a:rPr lang="ru-RU" b="1" dirty="0"/>
              <a:t>, сборам, страховым взносам, пеням, штрафам, процентам, подлежащим уплате в соответствии с законодательством Российской Федерации о налогах и сборах.</a:t>
            </a:r>
          </a:p>
          <a:p>
            <a:r>
              <a:rPr lang="ru-RU" b="1" dirty="0"/>
              <a:t>5) </a:t>
            </a:r>
            <a:r>
              <a:rPr lang="ru-RU" b="1" dirty="0" smtClean="0"/>
              <a:t>справки, подписанной </a:t>
            </a:r>
            <a:r>
              <a:rPr lang="ru-RU" b="1" dirty="0"/>
              <a:t>руководителем </a:t>
            </a:r>
            <a:r>
              <a:rPr lang="ru-RU" b="1" dirty="0" smtClean="0"/>
              <a:t>организации, подтверждающей, </a:t>
            </a:r>
            <a:r>
              <a:rPr lang="ru-RU" b="1" dirty="0"/>
              <a:t>что </a:t>
            </a:r>
            <a:r>
              <a:rPr lang="ru-RU" b="1" dirty="0" smtClean="0"/>
              <a:t>организация </a:t>
            </a:r>
            <a:r>
              <a:rPr lang="ru-RU" b="1" dirty="0" smtClean="0">
                <a:solidFill>
                  <a:srgbClr val="FFFF00"/>
                </a:solidFill>
              </a:rPr>
              <a:t>не </a:t>
            </a:r>
            <a:r>
              <a:rPr lang="ru-RU" b="1" dirty="0">
                <a:solidFill>
                  <a:srgbClr val="FFFF00"/>
                </a:solidFill>
              </a:rPr>
              <a:t>включена в реестр дисквалифицированных </a:t>
            </a:r>
            <a:r>
              <a:rPr lang="ru-RU" b="1" dirty="0" smtClean="0">
                <a:solidFill>
                  <a:srgbClr val="FFFF00"/>
                </a:solidFill>
              </a:rPr>
              <a:t>лиц </a:t>
            </a:r>
            <a:r>
              <a:rPr lang="ru-RU" b="1" dirty="0" smtClean="0"/>
              <a:t>(сведения на сайте ФНС России)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881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70857"/>
          </a:xfrm>
        </p:spPr>
        <p:txBody>
          <a:bodyPr/>
          <a:lstStyle/>
          <a:p>
            <a:r>
              <a:rPr lang="ru-RU" dirty="0" smtClean="0"/>
              <a:t>Сверка документации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45919"/>
            <a:ext cx="10353762" cy="48593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Организатор конкурса после регистрации заявки на электронном ресурсе:</a:t>
            </a:r>
          </a:p>
          <a:p>
            <a:pPr marL="0" indent="0">
              <a:buNone/>
            </a:pPr>
            <a:r>
              <a:rPr lang="ru-RU" sz="2400" b="1" dirty="0" smtClean="0"/>
              <a:t>	- получает </a:t>
            </a:r>
            <a:r>
              <a:rPr lang="ru-RU" sz="2400" b="1" dirty="0"/>
              <a:t>в отношении </a:t>
            </a:r>
            <a:r>
              <a:rPr lang="ru-RU" sz="2400" b="1" dirty="0" smtClean="0"/>
              <a:t>организации </a:t>
            </a:r>
            <a:r>
              <a:rPr lang="ru-RU" sz="2400" b="1" dirty="0" smtClean="0">
                <a:solidFill>
                  <a:srgbClr val="FFFF00"/>
                </a:solidFill>
              </a:rPr>
              <a:t>сведения </a:t>
            </a:r>
            <a:r>
              <a:rPr lang="ru-RU" sz="2400" b="1" dirty="0">
                <a:solidFill>
                  <a:srgbClr val="FFFF00"/>
                </a:solidFill>
              </a:rPr>
              <a:t>из Единого государственного реестра юридических лиц </a:t>
            </a:r>
            <a:r>
              <a:rPr lang="ru-RU" sz="2400" b="1" dirty="0"/>
              <a:t>на официальном сайте Федеральной налоговой службы на странице «Предоставление сведений из ЕГРЮЛ/ЕГРИП в электронном виде</a:t>
            </a:r>
            <a:r>
              <a:rPr lang="ru-RU" sz="2400" b="1" dirty="0" smtClean="0"/>
              <a:t>»;</a:t>
            </a:r>
          </a:p>
          <a:p>
            <a:pPr marL="0" indent="0">
              <a:buNone/>
            </a:pPr>
            <a:r>
              <a:rPr lang="ru-RU" sz="2400" b="1" dirty="0" smtClean="0"/>
              <a:t>	- делает </a:t>
            </a:r>
            <a:r>
              <a:rPr lang="ru-RU" sz="2400" b="1" dirty="0"/>
              <a:t>сверку информации по пункту 5 части 8 </a:t>
            </a:r>
            <a:r>
              <a:rPr lang="ru-RU" sz="2400" b="1" dirty="0">
                <a:solidFill>
                  <a:srgbClr val="FFFF00"/>
                </a:solidFill>
              </a:rPr>
              <a:t>на официальном сайте Федеральной налоговой службы </a:t>
            </a:r>
            <a:r>
              <a:rPr lang="ru-RU" sz="2400" b="1" dirty="0"/>
              <a:t>на странице «Поиск сведений в реестре дисквалифицированных лиц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5889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299</TotalTime>
  <Words>1154</Words>
  <Application>Microsoft Office PowerPoint</Application>
  <PresentationFormat>Широкоэкранный</PresentationFormat>
  <Paragraphs>160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Rockwell</vt:lpstr>
      <vt:lpstr>Times New Roman</vt:lpstr>
      <vt:lpstr>Damask</vt:lpstr>
      <vt:lpstr>Финансовая поддержка некоммерческих неправительственных организаций в Камчатском крае в 2021 году  на конкурсной основе</vt:lpstr>
      <vt:lpstr>Поддержка средствами  краевого бюджета</vt:lpstr>
      <vt:lpstr>Конкурс по Направлению  «Развитие межнационального сотрудничества»</vt:lpstr>
      <vt:lpstr>Порядок проведения  краевых конкурсов</vt:lpstr>
      <vt:lpstr>Порядок проведения  краевых конкурсов</vt:lpstr>
      <vt:lpstr>Участники конкурса</vt:lpstr>
      <vt:lpstr>Требования к программе,  заявленной на конкурс</vt:lpstr>
      <vt:lpstr>Конкурсная документация</vt:lpstr>
      <vt:lpstr>Сверка документации</vt:lpstr>
      <vt:lpstr>Оформление заявки</vt:lpstr>
      <vt:lpstr>Рекомендуемый порядок работы по подготовке заявки</vt:lpstr>
      <vt:lpstr>Рекомендуемый порядок работы по подготовке заявки</vt:lpstr>
      <vt:lpstr>Разделы заявки</vt:lpstr>
      <vt:lpstr>Помощь в подготовке проектов  и заявок на участие в конкурсе</vt:lpstr>
      <vt:lpstr>Обучение - 2021</vt:lpstr>
      <vt:lpstr>Сроки проведения  краевых конкурсов</vt:lpstr>
      <vt:lpstr>Гранты Президента российской федерации субъектам российской федерации в 2021 году</vt:lpstr>
      <vt:lpstr>Гранты Президента российской федерации субъектам российской федерации в 2021 году</vt:lpstr>
      <vt:lpstr>Обязательные условия</vt:lpstr>
      <vt:lpstr>Гранты Президента российской федерации субъектам российской федерации в 2021 году</vt:lpstr>
      <vt:lpstr>Презентация PowerPoint</vt:lpstr>
      <vt:lpstr>Участие камчатских НКО в конкурсах президентских грантов</vt:lpstr>
      <vt:lpstr>Онлайн-обучение</vt:lpstr>
      <vt:lpstr>Самостоятельное обучение на сайте Фонда президентских грантов</vt:lpstr>
      <vt:lpstr>Самостоятельное обучение на сайте Фонда президентских грантов</vt:lpstr>
      <vt:lpstr>Самостоятельное обучение на сайте Фонда президентских грантов</vt:lpstr>
      <vt:lpstr>Желаем успеха! Поможем! Поддержим!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Артеменко Светлана Ивановна</dc:creator>
  <cp:lastModifiedBy>Артеменко Светлана Ивановна</cp:lastModifiedBy>
  <cp:revision>35</cp:revision>
  <dcterms:created xsi:type="dcterms:W3CDTF">2021-01-19T06:02:43Z</dcterms:created>
  <dcterms:modified xsi:type="dcterms:W3CDTF">2021-02-11T03:20:40Z</dcterms:modified>
</cp:coreProperties>
</file>